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83" r:id="rId6"/>
    <p:sldMasterId id="2147483684" r:id="rId7"/>
    <p:sldMasterId id="2147483685" r:id="rId8"/>
    <p:sldMasterId id="2147483686" r:id="rId9"/>
  </p:sldMasterIdLst>
  <p:notesMasterIdLst>
    <p:notesMasterId r:id="rId10"/>
  </p:notesMasterIdLst>
  <p:sldIdLst>
    <p:sldId id="256" r:id="rId11"/>
    <p:sldId id="257" r:id="rId12"/>
    <p:sldId id="258" r:id="rId13"/>
    <p:sldId id="259" r:id="rId14"/>
    <p:sldId id="260" r:id="rId15"/>
    <p:sldId id="261" r:id="rId16"/>
    <p:sldId id="262" r:id="rId17"/>
    <p:sldId id="263" r:id="rId18"/>
    <p:sldId id="264" r:id="rId19"/>
    <p:sldId id="265" r:id="rId20"/>
    <p:sldId id="266" r:id="rId21"/>
    <p:sldId id="267" r:id="rId22"/>
    <p:sldId id="268" r:id="rId23"/>
    <p:sldId id="269" r:id="rId24"/>
    <p:sldId id="270" r:id="rId25"/>
    <p:sldId id="271" r:id="rId26"/>
    <p:sldId id="272" r:id="rId27"/>
    <p:sldId id="273" r:id="rId28"/>
    <p:sldId id="274" r:id="rId29"/>
    <p:sldId id="275" r:id="rId30"/>
    <p:sldId id="276" r:id="rId31"/>
    <p:sldId id="277" r:id="rId32"/>
    <p:sldId id="278" r:id="rId33"/>
    <p:sldId id="279" r:id="rId34"/>
    <p:sldId id="280" r:id="rId35"/>
    <p:sldId id="281" r:id="rId36"/>
    <p:sldId id="282" r:id="rId37"/>
    <p:sldId id="283" r:id="rId38"/>
    <p:sldId id="284" r:id="rId39"/>
    <p:sldId id="285" r:id="rId40"/>
    <p:sldId id="286" r:id="rId41"/>
    <p:sldId id="287" r:id="rId42"/>
    <p:sldId id="288" r:id="rId43"/>
    <p:sldId id="289" r:id="rId44"/>
    <p:sldId id="290" r:id="rId45"/>
    <p:sldId id="291" r:id="rId46"/>
    <p:sldId id="292" r:id="rId47"/>
    <p:sldId id="293" r:id="rId48"/>
    <p:sldId id="294" r:id="rId49"/>
    <p:sldId id="295" r:id="rId50"/>
    <p:sldId id="296" r:id="rId51"/>
    <p:sldId id="297" r:id="rId52"/>
    <p:sldId id="298" r:id="rId53"/>
    <p:sldId id="299" r:id="rId54"/>
    <p:sldId id="300" r:id="rId55"/>
    <p:sldId id="301" r:id="rId56"/>
    <p:sldId id="302" r:id="rId57"/>
    <p:sldId id="303" r:id="rId58"/>
    <p:sldId id="304" r:id="rId59"/>
    <p:sldId id="305" r:id="rId60"/>
    <p:sldId id="306" r:id="rId61"/>
    <p:sldId id="307" r:id="rId62"/>
    <p:sldId id="308" r:id="rId63"/>
    <p:sldId id="309" r:id="rId64"/>
    <p:sldId id="310" r:id="rId65"/>
    <p:sldId id="311" r:id="rId66"/>
    <p:sldId id="312" r:id="rId67"/>
    <p:sldId id="313" r:id="rId68"/>
    <p:sldId id="314" r:id="rId69"/>
    <p:sldId id="315" r:id="rId70"/>
    <p:sldId id="316" r:id="rId71"/>
    <p:sldId id="317" r:id="rId72"/>
    <p:sldId id="318" r:id="rId73"/>
    <p:sldId id="319" r:id="rId74"/>
    <p:sldId id="320" r:id="rId75"/>
    <p:sldId id="321" r:id="rId76"/>
    <p:sldId id="322" r:id="rId77"/>
    <p:sldId id="323" r:id="rId78"/>
    <p:sldId id="324" r:id="rId79"/>
    <p:sldId id="325" r:id="rId80"/>
    <p:sldId id="326" r:id="rId81"/>
    <p:sldId id="327" r:id="rId82"/>
    <p:sldId id="328" r:id="rId83"/>
    <p:sldId id="329" r:id="rId84"/>
    <p:sldId id="330" r:id="rId85"/>
    <p:sldId id="331" r:id="rId86"/>
    <p:sldId id="332" r:id="rId87"/>
    <p:sldId id="333" r:id="rId88"/>
    <p:sldId id="334" r:id="rId89"/>
  </p:sldIdLst>
  <p:sldSz cy="5143500" cx="9144000"/>
  <p:notesSz cx="6858000" cy="9144000"/>
  <p:embeddedFontLst>
    <p:embeddedFont>
      <p:font typeface="Pacifico"/>
      <p:regular r:id="rId90"/>
    </p:embeddedFont>
    <p:embeddedFont>
      <p:font typeface="Arial Black"/>
      <p:regular r:id="rId9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>
          <p15:clr>
            <a:srgbClr val="9AA0A6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Author clrIdx="0" id="0" initials="" lastIdx="2" name="Jean-François Dufayard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DD8E105F-6B6D-4C53-83C5-88333C5307C4}">
  <a:tblStyle styleId="{DD8E105F-6B6D-4C53-83C5-88333C5307C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EE7BF79B-9478-490C-A7FB-C919DF14CE22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0.xml"/><Relationship Id="rId84" Type="http://schemas.openxmlformats.org/officeDocument/2006/relationships/slide" Target="slides/slide74.xml"/><Relationship Id="rId83" Type="http://schemas.openxmlformats.org/officeDocument/2006/relationships/slide" Target="slides/slide73.xml"/><Relationship Id="rId42" Type="http://schemas.openxmlformats.org/officeDocument/2006/relationships/slide" Target="slides/slide32.xml"/><Relationship Id="rId86" Type="http://schemas.openxmlformats.org/officeDocument/2006/relationships/slide" Target="slides/slide76.xml"/><Relationship Id="rId41" Type="http://schemas.openxmlformats.org/officeDocument/2006/relationships/slide" Target="slides/slide31.xml"/><Relationship Id="rId85" Type="http://schemas.openxmlformats.org/officeDocument/2006/relationships/slide" Target="slides/slide75.xml"/><Relationship Id="rId44" Type="http://schemas.openxmlformats.org/officeDocument/2006/relationships/slide" Target="slides/slide34.xml"/><Relationship Id="rId88" Type="http://schemas.openxmlformats.org/officeDocument/2006/relationships/slide" Target="slides/slide78.xml"/><Relationship Id="rId43" Type="http://schemas.openxmlformats.org/officeDocument/2006/relationships/slide" Target="slides/slide33.xml"/><Relationship Id="rId87" Type="http://schemas.openxmlformats.org/officeDocument/2006/relationships/slide" Target="slides/slide77.xml"/><Relationship Id="rId46" Type="http://schemas.openxmlformats.org/officeDocument/2006/relationships/slide" Target="slides/slide36.xml"/><Relationship Id="rId45" Type="http://schemas.openxmlformats.org/officeDocument/2006/relationships/slide" Target="slides/slide35.xml"/><Relationship Id="rId89" Type="http://schemas.openxmlformats.org/officeDocument/2006/relationships/slide" Target="slides/slide79.xml"/><Relationship Id="rId80" Type="http://schemas.openxmlformats.org/officeDocument/2006/relationships/slide" Target="slides/slide70.xml"/><Relationship Id="rId82" Type="http://schemas.openxmlformats.org/officeDocument/2006/relationships/slide" Target="slides/slide72.xml"/><Relationship Id="rId81" Type="http://schemas.openxmlformats.org/officeDocument/2006/relationships/slide" Target="slides/slide71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Master" Target="slideMasters/slideMaster4.xml"/><Relationship Id="rId48" Type="http://schemas.openxmlformats.org/officeDocument/2006/relationships/slide" Target="slides/slide38.xml"/><Relationship Id="rId47" Type="http://schemas.openxmlformats.org/officeDocument/2006/relationships/slide" Target="slides/slide37.xml"/><Relationship Id="rId49" Type="http://schemas.openxmlformats.org/officeDocument/2006/relationships/slide" Target="slides/slide39.xml"/><Relationship Id="rId5" Type="http://schemas.openxmlformats.org/officeDocument/2006/relationships/commentAuthors" Target="commentAuthors.xml"/><Relationship Id="rId6" Type="http://schemas.openxmlformats.org/officeDocument/2006/relationships/slideMaster" Target="slideMasters/slideMaster1.xml"/><Relationship Id="rId7" Type="http://schemas.openxmlformats.org/officeDocument/2006/relationships/slideMaster" Target="slideMasters/slideMaster2.xml"/><Relationship Id="rId8" Type="http://schemas.openxmlformats.org/officeDocument/2006/relationships/slideMaster" Target="slideMasters/slideMaster3.xml"/><Relationship Id="rId73" Type="http://schemas.openxmlformats.org/officeDocument/2006/relationships/slide" Target="slides/slide63.xml"/><Relationship Id="rId72" Type="http://schemas.openxmlformats.org/officeDocument/2006/relationships/slide" Target="slides/slide62.xml"/><Relationship Id="rId31" Type="http://schemas.openxmlformats.org/officeDocument/2006/relationships/slide" Target="slides/slide21.xml"/><Relationship Id="rId75" Type="http://schemas.openxmlformats.org/officeDocument/2006/relationships/slide" Target="slides/slide65.xml"/><Relationship Id="rId30" Type="http://schemas.openxmlformats.org/officeDocument/2006/relationships/slide" Target="slides/slide20.xml"/><Relationship Id="rId74" Type="http://schemas.openxmlformats.org/officeDocument/2006/relationships/slide" Target="slides/slide64.xml"/><Relationship Id="rId33" Type="http://schemas.openxmlformats.org/officeDocument/2006/relationships/slide" Target="slides/slide23.xml"/><Relationship Id="rId77" Type="http://schemas.openxmlformats.org/officeDocument/2006/relationships/slide" Target="slides/slide67.xml"/><Relationship Id="rId32" Type="http://schemas.openxmlformats.org/officeDocument/2006/relationships/slide" Target="slides/slide22.xml"/><Relationship Id="rId76" Type="http://schemas.openxmlformats.org/officeDocument/2006/relationships/slide" Target="slides/slide66.xml"/><Relationship Id="rId35" Type="http://schemas.openxmlformats.org/officeDocument/2006/relationships/slide" Target="slides/slide25.xml"/><Relationship Id="rId79" Type="http://schemas.openxmlformats.org/officeDocument/2006/relationships/slide" Target="slides/slide69.xml"/><Relationship Id="rId34" Type="http://schemas.openxmlformats.org/officeDocument/2006/relationships/slide" Target="slides/slide24.xml"/><Relationship Id="rId78" Type="http://schemas.openxmlformats.org/officeDocument/2006/relationships/slide" Target="slides/slide68.xml"/><Relationship Id="rId71" Type="http://schemas.openxmlformats.org/officeDocument/2006/relationships/slide" Target="slides/slide61.xml"/><Relationship Id="rId70" Type="http://schemas.openxmlformats.org/officeDocument/2006/relationships/slide" Target="slides/slide60.xml"/><Relationship Id="rId37" Type="http://schemas.openxmlformats.org/officeDocument/2006/relationships/slide" Target="slides/slide27.xml"/><Relationship Id="rId36" Type="http://schemas.openxmlformats.org/officeDocument/2006/relationships/slide" Target="slides/slide26.xml"/><Relationship Id="rId39" Type="http://schemas.openxmlformats.org/officeDocument/2006/relationships/slide" Target="slides/slide29.xml"/><Relationship Id="rId38" Type="http://schemas.openxmlformats.org/officeDocument/2006/relationships/slide" Target="slides/slide28.xml"/><Relationship Id="rId62" Type="http://schemas.openxmlformats.org/officeDocument/2006/relationships/slide" Target="slides/slide52.xml"/><Relationship Id="rId61" Type="http://schemas.openxmlformats.org/officeDocument/2006/relationships/slide" Target="slides/slide51.xml"/><Relationship Id="rId20" Type="http://schemas.openxmlformats.org/officeDocument/2006/relationships/slide" Target="slides/slide10.xml"/><Relationship Id="rId64" Type="http://schemas.openxmlformats.org/officeDocument/2006/relationships/slide" Target="slides/slide54.xml"/><Relationship Id="rId63" Type="http://schemas.openxmlformats.org/officeDocument/2006/relationships/slide" Target="slides/slide53.xml"/><Relationship Id="rId22" Type="http://schemas.openxmlformats.org/officeDocument/2006/relationships/slide" Target="slides/slide12.xml"/><Relationship Id="rId66" Type="http://schemas.openxmlformats.org/officeDocument/2006/relationships/slide" Target="slides/slide56.xml"/><Relationship Id="rId21" Type="http://schemas.openxmlformats.org/officeDocument/2006/relationships/slide" Target="slides/slide11.xml"/><Relationship Id="rId65" Type="http://schemas.openxmlformats.org/officeDocument/2006/relationships/slide" Target="slides/slide55.xml"/><Relationship Id="rId24" Type="http://schemas.openxmlformats.org/officeDocument/2006/relationships/slide" Target="slides/slide14.xml"/><Relationship Id="rId68" Type="http://schemas.openxmlformats.org/officeDocument/2006/relationships/slide" Target="slides/slide58.xml"/><Relationship Id="rId23" Type="http://schemas.openxmlformats.org/officeDocument/2006/relationships/slide" Target="slides/slide13.xml"/><Relationship Id="rId67" Type="http://schemas.openxmlformats.org/officeDocument/2006/relationships/slide" Target="slides/slide57.xml"/><Relationship Id="rId60" Type="http://schemas.openxmlformats.org/officeDocument/2006/relationships/slide" Target="slides/slide50.xml"/><Relationship Id="rId26" Type="http://schemas.openxmlformats.org/officeDocument/2006/relationships/slide" Target="slides/slide16.xml"/><Relationship Id="rId25" Type="http://schemas.openxmlformats.org/officeDocument/2006/relationships/slide" Target="slides/slide15.xml"/><Relationship Id="rId69" Type="http://schemas.openxmlformats.org/officeDocument/2006/relationships/slide" Target="slides/slide59.xml"/><Relationship Id="rId28" Type="http://schemas.openxmlformats.org/officeDocument/2006/relationships/slide" Target="slides/slide18.xml"/><Relationship Id="rId27" Type="http://schemas.openxmlformats.org/officeDocument/2006/relationships/slide" Target="slides/slide17.xml"/><Relationship Id="rId29" Type="http://schemas.openxmlformats.org/officeDocument/2006/relationships/slide" Target="slides/slide19.xml"/><Relationship Id="rId51" Type="http://schemas.openxmlformats.org/officeDocument/2006/relationships/slide" Target="slides/slide41.xml"/><Relationship Id="rId50" Type="http://schemas.openxmlformats.org/officeDocument/2006/relationships/slide" Target="slides/slide40.xml"/><Relationship Id="rId53" Type="http://schemas.openxmlformats.org/officeDocument/2006/relationships/slide" Target="slides/slide43.xml"/><Relationship Id="rId52" Type="http://schemas.openxmlformats.org/officeDocument/2006/relationships/slide" Target="slides/slide42.xml"/><Relationship Id="rId11" Type="http://schemas.openxmlformats.org/officeDocument/2006/relationships/slide" Target="slides/slide1.xml"/><Relationship Id="rId55" Type="http://schemas.openxmlformats.org/officeDocument/2006/relationships/slide" Target="slides/slide45.xml"/><Relationship Id="rId10" Type="http://schemas.openxmlformats.org/officeDocument/2006/relationships/notesMaster" Target="notesMasters/notesMaster1.xml"/><Relationship Id="rId54" Type="http://schemas.openxmlformats.org/officeDocument/2006/relationships/slide" Target="slides/slide44.xml"/><Relationship Id="rId13" Type="http://schemas.openxmlformats.org/officeDocument/2006/relationships/slide" Target="slides/slide3.xml"/><Relationship Id="rId57" Type="http://schemas.openxmlformats.org/officeDocument/2006/relationships/slide" Target="slides/slide47.xml"/><Relationship Id="rId12" Type="http://schemas.openxmlformats.org/officeDocument/2006/relationships/slide" Target="slides/slide2.xml"/><Relationship Id="rId56" Type="http://schemas.openxmlformats.org/officeDocument/2006/relationships/slide" Target="slides/slide46.xml"/><Relationship Id="rId91" Type="http://schemas.openxmlformats.org/officeDocument/2006/relationships/font" Target="fonts/ArialBlack-regular.fntdata"/><Relationship Id="rId90" Type="http://schemas.openxmlformats.org/officeDocument/2006/relationships/font" Target="fonts/Pacifico-regular.fntdata"/><Relationship Id="rId15" Type="http://schemas.openxmlformats.org/officeDocument/2006/relationships/slide" Target="slides/slide5.xml"/><Relationship Id="rId59" Type="http://schemas.openxmlformats.org/officeDocument/2006/relationships/slide" Target="slides/slide49.xml"/><Relationship Id="rId14" Type="http://schemas.openxmlformats.org/officeDocument/2006/relationships/slide" Target="slides/slide4.xml"/><Relationship Id="rId58" Type="http://schemas.openxmlformats.org/officeDocument/2006/relationships/slide" Target="slides/slide48.xml"/><Relationship Id="rId17" Type="http://schemas.openxmlformats.org/officeDocument/2006/relationships/slide" Target="slides/slide7.xml"/><Relationship Id="rId16" Type="http://schemas.openxmlformats.org/officeDocument/2006/relationships/slide" Target="slides/slide6.xml"/><Relationship Id="rId19" Type="http://schemas.openxmlformats.org/officeDocument/2006/relationships/slide" Target="slides/slide9.xml"/><Relationship Id="rId18" Type="http://schemas.openxmlformats.org/officeDocument/2006/relationships/slide" Target="slides/slide8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0" idx="1" dt="2019-04-12T08:54:22.587">
    <p:pos x="6000" y="0"/>
    <p:text>Les slides oscillent entre anglais et français</p:text>
  </p:cm>
  <p:cm authorId="0" idx="2" dt="2019-04-12T08:54:22.587">
    <p:pos x="6000" y="0"/>
    <p:text>A part ce détail ils sont très bien ces slides.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54b3a461d4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0" name="Google Shape;190;g54b3a461d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54b3a461d4_0_37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392" name="Google Shape;392;g54b3a461d4_0_3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3" name="Google Shape;393;g54b3a461d4_0_37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fr" sz="1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sz="12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54b3a461d4_0_38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403" name="Google Shape;403;g54b3a461d4_0_3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4" name="Google Shape;404;g54b3a461d4_0_38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54b3a461d4_0_40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1" name="Google Shape;421;g54b3a461d4_0_4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2" name="Google Shape;422;g54b3a461d4_0_40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554c7661c0_1_7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7" name="Google Shape;447;g554c7661c0_1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8" name="Google Shape;448;g554c7661c0_1_7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54b3a461d4_0_47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4" name="Google Shape;474;g54b3a461d4_0_4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1" marL="62865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b="0" i="0" lang="f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le contenu du pipeline défini et l ordre des logiciels défini par l utilisateur est il possible ?  </a:t>
            </a:r>
            <a:endParaRPr/>
          </a:p>
          <a:p>
            <a:pPr indent="-171450" lvl="1" marL="62865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b="0" i="0" lang="f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 réalisant certaines étapes indispensables mais omises par l utilisateur comme l indexation de la référence 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1450" lvl="1" marL="62865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f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Controle de l’enchainement des briques (sortie du 1 = entrée du 2)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1450" lvl="1" marL="62865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f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controle des index sur les banques automatiques..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1450" lvl="1" marL="62865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f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Controle des données en entrée (fastq pour fastqc)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5" name="Google Shape;475;g54b3a461d4_0_47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54b3a461d4_0_48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7" name="Google Shape;487;g54b3a461d4_0_4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04800" lvl="0" marL="4572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f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 peut reproduire les analyses (versions des soft, options…) et tout est écrit.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f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Génération d’arborescence, structure des données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8" name="Google Shape;488;g54b3a461d4_0_48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54b3a461d4_0_49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8" name="Google Shape;498;g54b3a461d4_0_4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048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f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Tu connais l’endroit ou s’est fait l’erreur et ne reprendre que depuis l’étape où ça a planté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9" name="Google Shape;499;g54b3a461d4_0_49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54b3a461d4_0_50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2" name="Google Shape;522;g54b3a461d4_0_5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04800" lvl="0" marL="4572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f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Collection, plusieurs en même temps pour 1 seul pipeline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3" name="Google Shape;523;g54b3a461d4_0_50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54b3a461d4_0_5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5" name="Google Shape;535;g54b3a461d4_0_5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f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 plus tu peux paralelliser sur plusieurs echantillons.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→ vitesse ++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f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transparence, déja prevu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6" name="Google Shape;536;g54b3a461d4_0_51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54b3a461d4_0_5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9" name="Google Shape;549;g54b3a461d4_0_5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0" name="Google Shape;550;g54b3a461d4_0_532:notes"/>
          <p:cNvSpPr txBox="1"/>
          <p:nvPr>
            <p:ph idx="12" type="sldNum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fld id="{00000000-1234-1234-1234-123412341234}" type="slidenum">
              <a:rPr b="0" i="0" lang="f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54b3a461d4_0_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8" name="Google Shape;208;g54b3a461d4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54b3a461d4_0_9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" name="Google Shape;560;g54b3a461d4_0_9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554c90dc4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" name="Google Shape;567;g554c90dc4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Certains galaxy sont spécialisé en fonction du domaine de laboratoire (protéomique, plantes .. )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Sur la page web de galaxy il y a les galaxy officiel référencés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54b3a461d4_0_9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Google Shape;576;g54b3a461d4_0_9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54b3a461d4_0_9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" name="Google Shape;585;g54b3a461d4_0_9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54b3a461d4_0_9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54b3a461d4_0_9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54b3a461d4_0_10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6" name="Google Shape;606;g54b3a461d4_0_10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54b3a461d4_0_9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" name="Google Shape;619;g54b3a461d4_0_9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54b3a461d4_0_10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0" name="Google Shape;630;g54b3a461d4_0_10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g5636508ffc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0" name="Google Shape;640;g5636508ffc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Que sont ces données? ? ?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g55c100a7e6_1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5" name="Google Shape;655;g55c100a7e6_1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fr">
                <a:solidFill>
                  <a:schemeClr val="dk1"/>
                </a:solidFill>
              </a:rPr>
              <a:t>Create New</a:t>
            </a:r>
            <a:r>
              <a:rPr lang="fr">
                <a:solidFill>
                  <a:schemeClr val="dk1"/>
                </a:solidFill>
              </a:rPr>
              <a:t> history will </a:t>
            </a:r>
            <a:r>
              <a:rPr b="1" lang="fr">
                <a:solidFill>
                  <a:schemeClr val="dk1"/>
                </a:solidFill>
              </a:rPr>
              <a:t>not</a:t>
            </a:r>
            <a:r>
              <a:rPr lang="fr">
                <a:solidFill>
                  <a:schemeClr val="dk1"/>
                </a:solidFill>
              </a:rPr>
              <a:t> make your current history disappear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</a:rPr>
              <a:t>To see all of your histories, use the history switcher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fr">
                <a:solidFill>
                  <a:schemeClr val="dk1"/>
                </a:solidFill>
              </a:rPr>
              <a:t>Copy Datasets</a:t>
            </a:r>
            <a:r>
              <a:rPr lang="fr">
                <a:solidFill>
                  <a:schemeClr val="dk1"/>
                </a:solidFill>
              </a:rPr>
              <a:t> from one history to another and save disk space for your quota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</a:rPr>
              <a:t>Vert = dataset actif / rouge = dataset raté / gris = dataset en attente de lancement / gris = suprimé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54b3a461d4_0_3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2" name="Google Shape;232;g54b3a461d4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g55c100a7e6_1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6" name="Google Shape;666;g55c100a7e6_1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OUTIL : LANCER UN BLAST?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Télécharger sur NCBI banque (importer depuis le site du ncbi) + séquence (lien a télécharger sur le pc)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faire un blast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55c100a7e6_1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g55c100a7e6_1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g5640a48198_1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8" name="Google Shape;688;g5640a48198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g5640a48198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2" name="Google Shape;712;g5640a48198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g55c100a7e6_1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6" name="Google Shape;726;g55c100a7e6_1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OUTIL : LANCER UN BLAST?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Télécharger sur NCBI banque (importer depuis le site du ncbi) + séquence (lien a télécharger sur le pc)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faire un blast</a:t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g557cbff6d3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5" name="Google Shape;735;g557cbff6d3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558627169e_2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" name="Google Shape;748;g558627169e_2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g55c100a7e6_1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8" name="Google Shape;758;g55c100a7e6_1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g55c100a7e6_1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9" name="Google Shape;769;g55c100a7e6_1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g55c100a7e6_1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7" name="Google Shape;797;g55c100a7e6_1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Copier WF + lancer avec d’autres </a:t>
            </a:r>
            <a:r>
              <a:rPr lang="fr"/>
              <a:t>paramètres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Partager WF a une personne ou public ….  (projet commun entre plusieurs personne)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54b3a461d4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60" name="Google Shape;260;g54b3a461d4_0_6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g562a013eab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6" name="Google Shape;806;g562a013eab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Copier WF + lancer avec d’autres paramètres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Partager WF a une personne ou public ….  (projet commun entre plusieurs personne)</a:t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g562a013eab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4" name="Google Shape;814;g562a013eab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Copier WF + lancer avec d’autres paramètres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Partager WF a une personne ou public ….  (projet commun entre plusieurs personne)</a:t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8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g55c100a7e6_1_2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0" name="Google Shape;830;g55c100a7e6_1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g55c100a7e6_1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7" name="Google Shape;837;g55c100a7e6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g557cbff6d3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5" name="Google Shape;845;g557cbff6d3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g55c100a7e6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3" name="Google Shape;853;g55c100a7e6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g557cbff6d3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7" name="Google Shape;877;g557cbff6d3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/>
              <a:t>Realigner target creator + </a:t>
            </a:r>
            <a:r>
              <a:rPr lang="fr" sz="1000">
                <a:solidFill>
                  <a:schemeClr val="dk1"/>
                </a:solidFill>
              </a:rPr>
              <a:t>indel realigner</a:t>
            </a:r>
            <a:r>
              <a:rPr lang="fr" sz="1000"/>
              <a:t>: réaligne les reads localement dans le bam pour minimiser les missmatch (a cause des inser delet)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/>
              <a:t>markDuplicate : marque / suprime? les read dupliqué par la pcr pour éviter les biais lors de la détection des snp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/>
              <a:t>Haplotype caller : Appel des SNP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/>
              <a:t>Variant filtration: hard-filtering variant calls based on certain criteria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7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g557cbff6d3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9" name="Google Shape;899;g557cbff6d3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5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g557cbff6d3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7" name="Google Shape;907;g557cbff6d3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qual = qualité de la partie alignée a vérifier ? </a:t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g557cbff6d3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4" name="Google Shape;924;g557cbff6d3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557cbff6d3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557cbff6d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g557cbff6d3_0_0:notes"/>
          <p:cNvSpPr txBox="1"/>
          <p:nvPr>
            <p:ph idx="12" type="sldNum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9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g562a013eab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1" name="Google Shape;931;g562a013eab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2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943;g554c5004ea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4" name="Google Shape;944;g554c5004ea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$cutadapt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-O=10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-m=35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-q=20,20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--overlap=7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# Adaptator1 is removed in the forward (-b) and reverse (-B) reads (5' and 3' position)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#-b ADAPTATOR1REVERSE -B ADAPTATOR1REVERSE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# Same traitement is done for the forward adaptator sequence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#-b ADAPTATOR1FORWARD -B ADAPTATOR1FORWARD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$bwa aln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-n=5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$bwa sampe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-a 500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$picardToolsSortSam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SORT_ORDER=coordinate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VALIDATION_STRINGENCY=SILENT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CREATE_INDEX=TRUE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$samToolsView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-h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-b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-f=0x02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3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g562a013eab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5" name="Google Shape;955;g562a013eab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g562a013eab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6" name="Google Shape;966;g562a013eab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7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Google Shape;978;g562a013eab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9" name="Google Shape;979;g562a013eab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8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Google Shape;989;g562a013eab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0" name="Google Shape;990;g562a013eab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g5640a48198_1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1" name="Google Shape;1001;g5640a48198_1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Nombre total de missmatch autorisés (insersion deletion) lors de l’alignement du read contre le génome</a:t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g5640a48198_1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3" name="Google Shape;1013;g5640a48198_1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g5640a48198_1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5" name="Google Shape;1025;g5640a48198_1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4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g5640a48198_1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6" name="Google Shape;1036;g5640a48198_1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Nombre total de missmatch autorisés (insersion deletion) lors de l’alignement du read contre le génome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54b3a461d4_0_1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8" name="Google Shape;328;g54b3a461d4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6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Google Shape;1047;g5640a48198_1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8" name="Google Shape;1048;g5640a48198_1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Nombre total de missmatch autorisés (insersion deletion) lors de l’alignement du read contre le génome</a:t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g5640a48198_1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1" name="Google Shape;1061;g5640a48198_1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Nombre total de missmatch autorisés (insersion deletion) lors de l’alignement du read contre le génome</a:t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562a013eab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562a013eab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Google Shape;1082;g5640a48198_1_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3" name="Google Shape;1083;g5640a48198_1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0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1" name="Google Shape;1091;g55c100a7e6_1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2" name="Google Shape;1092;g55c100a7e6_1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3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g562a013eab_3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5" name="Google Shape;1105;g562a013eab_3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3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" name="Google Shape;1114;g5640a48198_1_2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5" name="Google Shape;1115;g5640a48198_1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g55c100a7e6_1_2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3" name="Google Shape;1123;g55c100a7e6_1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9" name="Shape 1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" name="Google Shape;1130;g558627169e_2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1" name="Google Shape;1131;g558627169e_2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2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Google Shape;1143;g558627169e_2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4" name="Google Shape;1144;g558627169e_2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54b3a461d4_0_13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6" name="Google Shape;346;g54b3a461d4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5" name="Shape 1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6" name="Google Shape;1156;g558627169e_2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7" name="Google Shape;1157;g558627169e_2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g558627169e_2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8" name="Google Shape;1168;g558627169e_2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8" name="Shape 1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9" name="Google Shape;1179;g558627169e_2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0" name="Google Shape;1180;g558627169e_2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4" name="Shape 1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5" name="Google Shape;1195;g558627169e_2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6" name="Google Shape;1196;g558627169e_2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2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3" name="Google Shape;1203;g5636508ffc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4" name="Google Shape;1204;g5636508ffc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Ajouter lien vers bioinfo agap, comment demander un nouvel outil? comment créer un compte 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Spliter la diapos 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bonnes pratique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Citations : en premier galaxy</a:t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g55c100a7e6_1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4" name="Google Shape;1214;g55c100a7e6_1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Ajouter lien vers bioinfo agap, comment demander un nouvel outil? comment créer un compte 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Spliter la diapos 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bonnes pratique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Citations : en premier galaxy</a:t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g5636508ff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1" name="Google Shape;1221;g5636508ff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Ajouter lien vers bioinfo agap, comment demander un nouvel outil? comment créer un compte 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Spliter la diapos 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bonnes pratique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Citations : en premier galaxy</a:t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g5640a48198_1_2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29" name="Google Shape;1229;g5640a48198_1_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Courier New"/>
              <a:buNone/>
            </a:pPr>
            <a:r>
              <a:t/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r>
              <a:rPr lang="fr"/>
              <a:t>On met TOUTES les personnes qui ont participé à la formation. Les formateurs de la formation en cours et les anciennes.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0" name="Google Shape;1230;g5640a48198_1_220:notes"/>
          <p:cNvSpPr txBox="1"/>
          <p:nvPr>
            <p:ph idx="12" type="sldNum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fld id="{00000000-1234-1234-1234-123412341234}" type="slidenum">
              <a:rPr b="0" i="0" lang="f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7" name="Shape 1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8" name="Google Shape;1258;g5640a48198_1_24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59" name="Google Shape;1259;g5640a48198_1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0" name="Google Shape;1260;g5640a48198_1_249:notes"/>
          <p:cNvSpPr txBox="1"/>
          <p:nvPr>
            <p:ph idx="12" type="sldNum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fld id="{00000000-1234-1234-1234-123412341234}" type="slidenum">
              <a:rPr b="0" i="0" lang="f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9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g54b3a461d4_0_20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71" name="Google Shape;1271;g54b3a461d4_0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r>
              <a:rPr lang="fr"/>
              <a:t>Insister sur les licences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2" name="Google Shape;1272;g54b3a461d4_0_206:notes"/>
          <p:cNvSpPr txBox="1"/>
          <p:nvPr>
            <p:ph idx="12" type="sldNum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fld id="{00000000-1234-1234-1234-123412341234}" type="slidenum">
              <a:rPr b="0" i="0" lang="f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54b3a461d4_0_15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5" name="Google Shape;365;g54b3a461d4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"/>
              <a:buFont typeface="Calibri"/>
              <a:buNone/>
            </a:pPr>
            <a:r>
              <a:rPr b="0" i="0" lang="fr" sz="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Cat + exemple cat redirection + grep blast =&gt; grep une sequence</a:t>
            </a:r>
            <a:endParaRPr b="0" i="0" sz="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6" name="Google Shape;366;g54b3a461d4_0_156:notes"/>
          <p:cNvSpPr txBox="1"/>
          <p:nvPr>
            <p:ph idx="12" type="sldNum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fld id="{00000000-1234-1234-1234-123412341234}" type="slidenum">
              <a:rPr b="0" i="0" lang="f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54b3a461d4_0_36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1" name="Google Shape;381;g54b3a461d4_0_3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309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82" name="Google Shape;382;g54b3a461d4_0_362:notes"/>
          <p:cNvSpPr txBox="1"/>
          <p:nvPr>
            <p:ph idx="12" type="sldNum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fld id="{00000000-1234-1234-1234-123412341234}" type="slidenum">
              <a:rPr b="0" i="0" lang="f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iapositive de titre" type="title">
  <p:cSld name="TITLE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9pPr>
          </a:lstStyle>
          <a:p/>
        </p:txBody>
      </p:sp>
      <p:sp>
        <p:nvSpPr>
          <p:cNvPr id="54" name="Google Shape;54;p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re et contenu" type="obj">
  <p:cSld name="OBJECT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9pPr>
          </a:lstStyle>
          <a:p/>
        </p:txBody>
      </p:sp>
      <p:sp>
        <p:nvSpPr>
          <p:cNvPr id="57" name="Google Shape;57;p1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8" name="Google Shape;58;p1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buNone/>
              <a:def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buNone/>
              <a:def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buNone/>
              <a:def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buNone/>
              <a:def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buNone/>
              <a:def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buNone/>
              <a:def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buNone/>
              <a:def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buNone/>
              <a:def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En-tête de section" type="secHead">
  <p:cSld name="SECTION_HEADER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6"/>
          <p:cNvSpPr txBox="1"/>
          <p:nvPr>
            <p:ph type="title"/>
          </p:nvPr>
        </p:nvSpPr>
        <p:spPr>
          <a:xfrm>
            <a:off x="722312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9pPr>
          </a:lstStyle>
          <a:p/>
        </p:txBody>
      </p:sp>
      <p:sp>
        <p:nvSpPr>
          <p:cNvPr id="61" name="Google Shape;61;p16"/>
          <p:cNvSpPr txBox="1"/>
          <p:nvPr>
            <p:ph idx="1" type="body"/>
          </p:nvPr>
        </p:nvSpPr>
        <p:spPr>
          <a:xfrm>
            <a:off x="722312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" name="Google Shape;62;p1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eux contenus" type="twoObj">
  <p:cSld name="TWO_OBJECTS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9pPr>
          </a:lstStyle>
          <a:p/>
        </p:txBody>
      </p:sp>
      <p:sp>
        <p:nvSpPr>
          <p:cNvPr id="65" name="Google Shape;65;p17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06400" lvl="0" marL="4572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" name="Google Shape;66;p17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06400" lvl="0" marL="4572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" name="Google Shape;67;p1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buNone/>
              <a:def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buNone/>
              <a:def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buNone/>
              <a:def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buNone/>
              <a:def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buNone/>
              <a:def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buNone/>
              <a:def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buNone/>
              <a:def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buNone/>
              <a:def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aison" type="twoTxTwoObj">
  <p:cSld name="TWO_OBJECTS_WITH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9pPr>
          </a:lstStyle>
          <a:p/>
        </p:txBody>
      </p:sp>
      <p:sp>
        <p:nvSpPr>
          <p:cNvPr id="70" name="Google Shape;70;p18"/>
          <p:cNvSpPr txBox="1"/>
          <p:nvPr>
            <p:ph idx="1" type="body"/>
          </p:nvPr>
        </p:nvSpPr>
        <p:spPr>
          <a:xfrm>
            <a:off x="457200" y="1151334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1" name="Google Shape;71;p18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" name="Google Shape;72;p18"/>
          <p:cNvSpPr txBox="1"/>
          <p:nvPr>
            <p:ph idx="3" type="body"/>
          </p:nvPr>
        </p:nvSpPr>
        <p:spPr>
          <a:xfrm>
            <a:off x="4645025" y="1151334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" name="Google Shape;73;p18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" name="Google Shape;74;p1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buNone/>
              <a:def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buNone/>
              <a:def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buNone/>
              <a:def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buNone/>
              <a:def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buNone/>
              <a:def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buNone/>
              <a:def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buNone/>
              <a:def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buNone/>
              <a:def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re seul" type="titleOnly">
  <p:cSld name="TITLE_ONLY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9pPr>
          </a:lstStyle>
          <a:p/>
        </p:txBody>
      </p:sp>
      <p:sp>
        <p:nvSpPr>
          <p:cNvPr id="77" name="Google Shape;77;p1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buNone/>
              <a:def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buNone/>
              <a:def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buNone/>
              <a:def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buNone/>
              <a:def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buNone/>
              <a:def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buNone/>
              <a:def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buNone/>
              <a:def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buNone/>
              <a:def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ide" type="blank">
  <p:cSld name="BLANK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u avec légende" type="objTx">
  <p:cSld name="OBJECT_WITH_CAPTION_TEXT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9pPr>
          </a:lstStyle>
          <a:p/>
        </p:txBody>
      </p:sp>
      <p:sp>
        <p:nvSpPr>
          <p:cNvPr id="82" name="Google Shape;82;p21"/>
          <p:cNvSpPr txBox="1"/>
          <p:nvPr>
            <p:ph idx="1" type="body"/>
          </p:nvPr>
        </p:nvSpPr>
        <p:spPr>
          <a:xfrm>
            <a:off x="3575050" y="204788"/>
            <a:ext cx="51117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3" name="Google Shape;83;p2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4" name="Google Shape;84;p2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buNone/>
              <a:def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buNone/>
              <a:def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buNone/>
              <a:def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buNone/>
              <a:def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buNone/>
              <a:def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buNone/>
              <a:def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buNone/>
              <a:def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buNone/>
              <a:def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mage avec légende" type="picTx">
  <p:cSld name="PICTURE_WITH_CAPTION_TEXT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9pPr>
          </a:lstStyle>
          <a:p/>
        </p:txBody>
      </p:sp>
      <p:sp>
        <p:nvSpPr>
          <p:cNvPr id="87" name="Google Shape;87;p2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" name="Google Shape;88;p2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" name="Google Shape;89;p2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buNone/>
              <a:def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buNone/>
              <a:def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buNone/>
              <a:def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buNone/>
              <a:def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buNone/>
              <a:def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buNone/>
              <a:def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buNone/>
              <a:def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buNone/>
              <a:def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re et texte vertical" type="vertTx">
  <p:cSld name="VERTICAL_TEXT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9pPr>
          </a:lstStyle>
          <a:p/>
        </p:txBody>
      </p:sp>
      <p:sp>
        <p:nvSpPr>
          <p:cNvPr id="92" name="Google Shape;92;p23"/>
          <p:cNvSpPr txBox="1"/>
          <p:nvPr>
            <p:ph idx="1" type="body"/>
          </p:nvPr>
        </p:nvSpPr>
        <p:spPr>
          <a:xfrm rot="5400000">
            <a:off x="2874749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" name="Google Shape;93;p2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buNone/>
              <a:def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buNone/>
              <a:def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buNone/>
              <a:def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buNone/>
              <a:def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buNone/>
              <a:def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buNone/>
              <a:def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buNone/>
              <a:def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buNone/>
              <a:def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re vertical et texte" type="vertTitleAndTx">
  <p:cSld name="VERTICAL_TITLE_AND_VERTICAL_TEXT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4"/>
          <p:cNvSpPr txBox="1"/>
          <p:nvPr>
            <p:ph type="title"/>
          </p:nvPr>
        </p:nvSpPr>
        <p:spPr>
          <a:xfrm rot="5400000">
            <a:off x="5463749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9pPr>
          </a:lstStyle>
          <a:p/>
        </p:txBody>
      </p:sp>
      <p:sp>
        <p:nvSpPr>
          <p:cNvPr id="96" name="Google Shape;96;p24"/>
          <p:cNvSpPr txBox="1"/>
          <p:nvPr>
            <p:ph idx="1" type="body"/>
          </p:nvPr>
        </p:nvSpPr>
        <p:spPr>
          <a:xfrm rot="5400000">
            <a:off x="1272749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" name="Google Shape;97;p2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buNone/>
              <a:def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buNone/>
              <a:def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buNone/>
              <a:def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buNone/>
              <a:def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buNone/>
              <a:def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buNone/>
              <a:def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buNone/>
              <a:def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buNone/>
              <a:def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re et contenu" type="obj">
  <p:cSld name="OBJECT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6" name="Google Shape;106;p2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7" name="Google Shape;107;p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8" name="Google Shape;108;p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9" name="Google Shape;109;p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ide" type="blank">
  <p:cSld name="BLANK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2" name="Google Shape;112;p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3" name="Google Shape;113;p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iapositive de titre" type="title">
  <p:cSld name="TITLE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6" name="Google Shape;116;p2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7" name="Google Shape;117;p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8" name="Google Shape;118;p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9" name="Google Shape;119;p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En-tête de section" type="secHead">
  <p:cSld name="SECTION_HEADER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2" name="Google Shape;122;p2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3" name="Google Shape;123;p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4" name="Google Shape;124;p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5" name="Google Shape;125;p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eux contenus" type="twoObj">
  <p:cSld name="TWO_OBJECTS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8" name="Google Shape;128;p3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06400" lvl="0" marL="4572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9" name="Google Shape;129;p3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06400" lvl="0" marL="4572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0" name="Google Shape;130;p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1" name="Google Shape;131;p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2" name="Google Shape;132;p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aison" type="twoTxTwoObj">
  <p:cSld name="TWO_OBJECTS_WITH_TEXT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5" name="Google Shape;135;p3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6" name="Google Shape;136;p3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810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7" name="Google Shape;137;p3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8" name="Google Shape;138;p3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810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9" name="Google Shape;139;p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0" name="Google Shape;140;p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1" name="Google Shape;141;p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re seul" type="titleOnly">
  <p:cSld name="TITLE_ONLY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4" name="Google Shape;144;p3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5" name="Google Shape;145;p3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6" name="Google Shape;146;p3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u avec légende" type="objTx">
  <p:cSld name="OBJECT_WITH_CAPTION_TEXT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9" name="Google Shape;149;p33"/>
          <p:cNvSpPr txBox="1"/>
          <p:nvPr>
            <p:ph idx="1" type="body"/>
          </p:nvPr>
        </p:nvSpPr>
        <p:spPr>
          <a:xfrm>
            <a:off x="3575050" y="204788"/>
            <a:ext cx="51117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0" name="Google Shape;150;p3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1" name="Google Shape;151;p3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2" name="Google Shape;152;p3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" name="Google Shape;153;p3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mage avec légende" type="picTx">
  <p:cSld name="PICTURE_WITH_CAPTION_TEXT"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" name="Google Shape;156;p3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" name="Google Shape;157;p3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" name="Google Shape;158;p3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" name="Google Shape;159;p3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0" name="Google Shape;160;p3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re et texte vertical" type="vertTx">
  <p:cSld name="VERTICAL_TEXT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3" name="Google Shape;163;p3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4" name="Google Shape;164;p3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5" name="Google Shape;165;p3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6" name="Google Shape;166;p3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re vertical et texte" type="vertTitleAndTx">
  <p:cSld name="VERTICAL_TITLE_AND_VERTICAL_TEXT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6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9" name="Google Shape;169;p36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0" name="Google Shape;170;p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1" name="Google Shape;171;p3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2" name="Google Shape;172;p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22200" lIns="22200" spcFirstLastPara="1" rIns="22200" wrap="square" tIns="22200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82" name="Google Shape;182;p3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22200" lIns="22200" spcFirstLastPara="1" rIns="22200" wrap="square" tIns="22200"/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83" name="Google Shape;183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1600" lIns="83200" spcFirstLastPara="1" rIns="83200" wrap="square" tIns="416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ide" type="blank">
  <p:cSld name="BLANK"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9"/>
          <p:cNvSpPr txBox="1"/>
          <p:nvPr>
            <p:ph idx="10" type="dt"/>
          </p:nvPr>
        </p:nvSpPr>
        <p:spPr>
          <a:xfrm>
            <a:off x="685872" y="4686029"/>
            <a:ext cx="1904700" cy="3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22200" lIns="22200" spcFirstLastPara="1" rIns="22200" wrap="square" tIns="22200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186" name="Google Shape;186;p39"/>
          <p:cNvSpPr txBox="1"/>
          <p:nvPr>
            <p:ph idx="11" type="ftr"/>
          </p:nvPr>
        </p:nvSpPr>
        <p:spPr>
          <a:xfrm>
            <a:off x="3124047" y="4686029"/>
            <a:ext cx="2895900" cy="3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22200" lIns="22200" spcFirstLastPara="1" rIns="22200" wrap="square" tIns="22200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187" name="Google Shape;187;p39"/>
          <p:cNvSpPr txBox="1"/>
          <p:nvPr>
            <p:ph idx="12" type="sldNum"/>
          </p:nvPr>
        </p:nvSpPr>
        <p:spPr>
          <a:xfrm>
            <a:off x="6553409" y="4686029"/>
            <a:ext cx="1904700" cy="3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1600" lIns="83200" spcFirstLastPara="1" rIns="83200" wrap="square" tIns="416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4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2.xml"/><Relationship Id="rId12" Type="http://schemas.openxmlformats.org/officeDocument/2006/relationships/theme" Target="../theme/theme5.xml"/><Relationship Id="rId9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/Relationships>
</file>

<file path=ppt/slideMasters/_rels/slideMaster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slideLayout" Target="../slideLayouts/slideLayout35.xml"/><Relationship Id="rId3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buNone/>
              <a:defRPr sz="1300">
                <a:solidFill>
                  <a:schemeClr val="tx1"/>
                </a:solidFill>
              </a:defRPr>
            </a:lvl1pPr>
            <a:lvl2pPr lvl="1" rtl="0" algn="r">
              <a:buNone/>
              <a:defRPr sz="1300">
                <a:solidFill>
                  <a:schemeClr val="tx1"/>
                </a:solidFill>
              </a:defRPr>
            </a:lvl2pPr>
            <a:lvl3pPr lvl="2" rtl="0" algn="r">
              <a:buNone/>
              <a:defRPr sz="1300">
                <a:solidFill>
                  <a:schemeClr val="tx1"/>
                </a:solidFill>
              </a:defRPr>
            </a:lvl3pPr>
            <a:lvl4pPr lvl="3" rtl="0" algn="r">
              <a:buNone/>
              <a:defRPr sz="1300">
                <a:solidFill>
                  <a:schemeClr val="tx1"/>
                </a:solidFill>
              </a:defRPr>
            </a:lvl4pPr>
            <a:lvl5pPr lvl="4" rtl="0" algn="r">
              <a:buNone/>
              <a:defRPr sz="1300">
                <a:solidFill>
                  <a:schemeClr val="tx1"/>
                </a:solidFill>
              </a:defRPr>
            </a:lvl5pPr>
            <a:lvl6pPr lvl="5" rtl="0" algn="r">
              <a:buNone/>
              <a:defRPr sz="1300">
                <a:solidFill>
                  <a:schemeClr val="tx1"/>
                </a:solidFill>
              </a:defRPr>
            </a:lvl6pPr>
            <a:lvl7pPr lvl="6" rtl="0" algn="r">
              <a:buNone/>
              <a:defRPr sz="1300">
                <a:solidFill>
                  <a:schemeClr val="tx1"/>
                </a:solidFill>
              </a:defRPr>
            </a:lvl7pPr>
            <a:lvl8pPr lvl="7" rtl="0" algn="r">
              <a:buNone/>
              <a:defRPr sz="1300">
                <a:solidFill>
                  <a:schemeClr val="tx1"/>
                </a:solidFill>
              </a:defRPr>
            </a:lvl8pPr>
            <a:lvl9pPr lvl="8" rtl="0" algn="r">
              <a:buNone/>
              <a:defRPr sz="1300">
                <a:solidFill>
                  <a:schemeClr val="tx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0" name="Google Shape;100;p2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1" name="Google Shape;101;p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2" name="Google Shape;102;p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3" name="Google Shape;103;p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33B33B"/>
            </a:gs>
            <a:gs pos="100000">
              <a:srgbClr val="FF9900"/>
            </a:gs>
          </a:gsLst>
          <a:lin ang="5400012" scaled="0"/>
        </a:gradFill>
      </p:bgPr>
    </p:bg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7"/>
          <p:cNvSpPr txBox="1"/>
          <p:nvPr>
            <p:ph type="title"/>
          </p:nvPr>
        </p:nvSpPr>
        <p:spPr>
          <a:xfrm>
            <a:off x="685872" y="457473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200" lIns="22200" spcFirstLastPara="1" rIns="22200" wrap="square" tIns="22200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Arial"/>
              <a:buNone/>
              <a:defRPr b="0" i="0" sz="40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Arial"/>
              <a:buNone/>
              <a:defRPr b="0" i="0" sz="40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Arial"/>
              <a:buNone/>
              <a:defRPr b="0" i="0" sz="40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Arial"/>
              <a:buNone/>
              <a:defRPr b="0" i="0" sz="40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Arial"/>
              <a:buNone/>
              <a:defRPr b="0" i="0" sz="40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Arial"/>
              <a:buNone/>
              <a:defRPr b="0" i="0" sz="40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Arial"/>
              <a:buNone/>
              <a:defRPr b="0" i="0" sz="40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Arial"/>
              <a:buNone/>
              <a:defRPr b="0" i="0" sz="40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Arial"/>
              <a:buNone/>
              <a:defRPr b="0" i="0" sz="40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175" name="Google Shape;175;p37"/>
          <p:cNvSpPr txBox="1"/>
          <p:nvPr>
            <p:ph idx="1" type="body"/>
          </p:nvPr>
        </p:nvSpPr>
        <p:spPr>
          <a:xfrm>
            <a:off x="685872" y="1485445"/>
            <a:ext cx="7772400" cy="30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22200" lIns="22200" spcFirstLastPara="1" rIns="22200" wrap="square" tIns="22200"/>
          <a:lstStyle>
            <a:lvl1pPr indent="-41275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Times New Roman"/>
              <a:buChar char="•"/>
              <a:defRPr b="0" i="0" sz="2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Times New Roman"/>
              <a:buChar char="–"/>
              <a:defRPr b="0" i="0" sz="2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imes New Roman"/>
              <a:buChar char="•"/>
              <a:defRPr b="0" i="0" sz="2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254000" lvl="3" marL="1828800" marR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400"/>
              <a:buFont typeface="Times New Roman"/>
              <a:buChar char="–"/>
              <a:defRPr b="0" i="0" sz="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254000" lvl="4" marL="2286000" marR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400"/>
              <a:buFont typeface="Times New Roman"/>
              <a:buChar char="»"/>
              <a:defRPr b="0" i="0" sz="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4925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Times New Roman"/>
              <a:buChar char="»"/>
              <a:defRPr b="0" i="0" sz="1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4925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Times New Roman"/>
              <a:buChar char="»"/>
              <a:defRPr b="0" i="0" sz="1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4925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Times New Roman"/>
              <a:buChar char="»"/>
              <a:defRPr b="0" i="0" sz="1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4925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Times New Roman"/>
              <a:buChar char="»"/>
              <a:defRPr b="0" i="0" sz="1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176" name="Google Shape;176;p37"/>
          <p:cNvSpPr txBox="1"/>
          <p:nvPr>
            <p:ph idx="10" type="dt"/>
          </p:nvPr>
        </p:nvSpPr>
        <p:spPr>
          <a:xfrm>
            <a:off x="685872" y="4686029"/>
            <a:ext cx="1904700" cy="3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22200" lIns="22200" spcFirstLastPara="1" rIns="22200" wrap="square" tIns="22200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177" name="Google Shape;177;p37"/>
          <p:cNvSpPr txBox="1"/>
          <p:nvPr>
            <p:ph idx="11" type="ftr"/>
          </p:nvPr>
        </p:nvSpPr>
        <p:spPr>
          <a:xfrm>
            <a:off x="3124047" y="4686029"/>
            <a:ext cx="2895900" cy="3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22200" lIns="22200" spcFirstLastPara="1" rIns="22200" wrap="square" tIns="22200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178" name="Google Shape;178;p37"/>
          <p:cNvSpPr txBox="1"/>
          <p:nvPr>
            <p:ph idx="12" type="sldNum"/>
          </p:nvPr>
        </p:nvSpPr>
        <p:spPr>
          <a:xfrm>
            <a:off x="6553409" y="4686029"/>
            <a:ext cx="1904700" cy="3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1600" lIns="83200" spcFirstLastPara="1" rIns="83200" wrap="square" tIns="416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 sz="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37"/>
          <p:cNvSpPr txBox="1"/>
          <p:nvPr/>
        </p:nvSpPr>
        <p:spPr>
          <a:xfrm>
            <a:off x="415282" y="0"/>
            <a:ext cx="87288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11100" lIns="22200" spcFirstLastPara="1" rIns="22200" wrap="square" tIns="11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1"/>
    <p:sldLayoutId id="2147483682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1" Type="http://schemas.openxmlformats.org/officeDocument/2006/relationships/image" Target="../media/image5.jpg"/><Relationship Id="rId10" Type="http://schemas.openxmlformats.org/officeDocument/2006/relationships/image" Target="../media/image11.png"/><Relationship Id="rId13" Type="http://schemas.openxmlformats.org/officeDocument/2006/relationships/image" Target="../media/image12.png"/><Relationship Id="rId12" Type="http://schemas.openxmlformats.org/officeDocument/2006/relationships/image" Target="../media/image6.jpg"/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.xml"/><Relationship Id="rId3" Type="http://schemas.openxmlformats.org/officeDocument/2006/relationships/comments" Target="../comments/comment1.xml"/><Relationship Id="rId4" Type="http://schemas.openxmlformats.org/officeDocument/2006/relationships/image" Target="../media/image2.png"/><Relationship Id="rId9" Type="http://schemas.openxmlformats.org/officeDocument/2006/relationships/image" Target="../media/image10.jpg"/><Relationship Id="rId15" Type="http://schemas.openxmlformats.org/officeDocument/2006/relationships/image" Target="../media/image9.png"/><Relationship Id="rId14" Type="http://schemas.openxmlformats.org/officeDocument/2006/relationships/image" Target="../media/image13.png"/><Relationship Id="rId16" Type="http://schemas.openxmlformats.org/officeDocument/2006/relationships/image" Target="../media/image8.png"/><Relationship Id="rId5" Type="http://schemas.openxmlformats.org/officeDocument/2006/relationships/image" Target="../media/image7.jpg"/><Relationship Id="rId6" Type="http://schemas.openxmlformats.org/officeDocument/2006/relationships/image" Target="../media/image1.png"/><Relationship Id="rId7" Type="http://schemas.openxmlformats.org/officeDocument/2006/relationships/image" Target="../media/image3.png"/><Relationship Id="rId8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8.png"/><Relationship Id="rId4" Type="http://schemas.openxmlformats.org/officeDocument/2006/relationships/image" Target="../media/image82.png"/><Relationship Id="rId5" Type="http://schemas.openxmlformats.org/officeDocument/2006/relationships/image" Target="../media/image7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0.png"/><Relationship Id="rId4" Type="http://schemas.openxmlformats.org/officeDocument/2006/relationships/image" Target="../media/image77.png"/><Relationship Id="rId5" Type="http://schemas.openxmlformats.org/officeDocument/2006/relationships/image" Target="../media/image78.png"/></Relationships>
</file>

<file path=ppt/slides/_rels/slide12.xml.rels><?xml version="1.0" encoding="UTF-8" standalone="yes"?><Relationships xmlns="http://schemas.openxmlformats.org/package/2006/relationships"><Relationship Id="rId11" Type="http://schemas.openxmlformats.org/officeDocument/2006/relationships/image" Target="../media/image88.png"/><Relationship Id="rId10" Type="http://schemas.openxmlformats.org/officeDocument/2006/relationships/image" Target="../media/image85.png"/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6.png"/><Relationship Id="rId4" Type="http://schemas.openxmlformats.org/officeDocument/2006/relationships/image" Target="../media/image81.png"/><Relationship Id="rId9" Type="http://schemas.openxmlformats.org/officeDocument/2006/relationships/image" Target="../media/image83.png"/><Relationship Id="rId5" Type="http://schemas.openxmlformats.org/officeDocument/2006/relationships/image" Target="../media/image77.png"/><Relationship Id="rId6" Type="http://schemas.openxmlformats.org/officeDocument/2006/relationships/image" Target="../media/image87.png"/><Relationship Id="rId7" Type="http://schemas.openxmlformats.org/officeDocument/2006/relationships/image" Target="../media/image201.png"/><Relationship Id="rId8" Type="http://schemas.openxmlformats.org/officeDocument/2006/relationships/image" Target="../media/image89.png"/></Relationships>
</file>

<file path=ppt/slides/_rels/slide13.xml.rels><?xml version="1.0" encoding="UTF-8" standalone="yes"?><Relationships xmlns="http://schemas.openxmlformats.org/package/2006/relationships"><Relationship Id="rId11" Type="http://schemas.openxmlformats.org/officeDocument/2006/relationships/image" Target="../media/image88.png"/><Relationship Id="rId10" Type="http://schemas.openxmlformats.org/officeDocument/2006/relationships/image" Target="../media/image85.png"/><Relationship Id="rId12" Type="http://schemas.openxmlformats.org/officeDocument/2006/relationships/image" Target="../media/image15.png"/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6.png"/><Relationship Id="rId4" Type="http://schemas.openxmlformats.org/officeDocument/2006/relationships/image" Target="../media/image81.png"/><Relationship Id="rId9" Type="http://schemas.openxmlformats.org/officeDocument/2006/relationships/image" Target="../media/image83.png"/><Relationship Id="rId5" Type="http://schemas.openxmlformats.org/officeDocument/2006/relationships/image" Target="../media/image77.png"/><Relationship Id="rId6" Type="http://schemas.openxmlformats.org/officeDocument/2006/relationships/image" Target="../media/image87.png"/><Relationship Id="rId7" Type="http://schemas.openxmlformats.org/officeDocument/2006/relationships/image" Target="../media/image201.png"/><Relationship Id="rId8" Type="http://schemas.openxmlformats.org/officeDocument/2006/relationships/image" Target="../media/image8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1.png"/><Relationship Id="rId4" Type="http://schemas.openxmlformats.org/officeDocument/2006/relationships/image" Target="../media/image77.png"/><Relationship Id="rId5" Type="http://schemas.openxmlformats.org/officeDocument/2006/relationships/image" Target="../media/image9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7.png"/><Relationship Id="rId4" Type="http://schemas.openxmlformats.org/officeDocument/2006/relationships/image" Target="../media/image9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77.png"/><Relationship Id="rId4" Type="http://schemas.openxmlformats.org/officeDocument/2006/relationships/image" Target="../media/image20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92.png"/><Relationship Id="rId4" Type="http://schemas.openxmlformats.org/officeDocument/2006/relationships/image" Target="../media/image77.png"/><Relationship Id="rId5" Type="http://schemas.openxmlformats.org/officeDocument/2006/relationships/image" Target="../media/image93.png"/></Relationships>
</file>

<file path=ppt/slides/_rels/slide2.xml.rels><?xml version="1.0" encoding="UTF-8" standalone="yes"?><Relationships xmlns="http://schemas.openxmlformats.org/package/2006/relationships"><Relationship Id="rId11" Type="http://schemas.openxmlformats.org/officeDocument/2006/relationships/image" Target="../media/image16.jpg"/><Relationship Id="rId10" Type="http://schemas.openxmlformats.org/officeDocument/2006/relationships/image" Target="../media/image26.png"/><Relationship Id="rId12" Type="http://schemas.openxmlformats.org/officeDocument/2006/relationships/image" Target="../media/image24.png"/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3.png"/><Relationship Id="rId4" Type="http://schemas.openxmlformats.org/officeDocument/2006/relationships/image" Target="../media/image9.png"/><Relationship Id="rId9" Type="http://schemas.openxmlformats.org/officeDocument/2006/relationships/image" Target="../media/image19.png"/><Relationship Id="rId5" Type="http://schemas.openxmlformats.org/officeDocument/2006/relationships/image" Target="../media/image15.png"/><Relationship Id="rId6" Type="http://schemas.openxmlformats.org/officeDocument/2006/relationships/image" Target="../media/image22.jpg"/><Relationship Id="rId7" Type="http://schemas.openxmlformats.org/officeDocument/2006/relationships/image" Target="../media/image17.jpg"/><Relationship Id="rId8" Type="http://schemas.openxmlformats.org/officeDocument/2006/relationships/image" Target="../media/image20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5.png"/><Relationship Id="rId4" Type="http://schemas.openxmlformats.org/officeDocument/2006/relationships/image" Target="../media/image9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5.png"/><Relationship Id="rId4" Type="http://schemas.openxmlformats.org/officeDocument/2006/relationships/image" Target="../media/image99.png"/><Relationship Id="rId5" Type="http://schemas.openxmlformats.org/officeDocument/2006/relationships/hyperlink" Target="http://bioinfo-inter.ird.fr:8080" TargetMode="External"/><Relationship Id="rId6" Type="http://schemas.openxmlformats.org/officeDocument/2006/relationships/hyperlink" Target="http://galaxy.southgreen.fr/galaxy/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5.png"/><Relationship Id="rId4" Type="http://schemas.openxmlformats.org/officeDocument/2006/relationships/hyperlink" Target="http://galaxy.southgreen.fr/galaxy/" TargetMode="External"/><Relationship Id="rId5" Type="http://schemas.openxmlformats.org/officeDocument/2006/relationships/hyperlink" Target="http://bioinfo-inter.ird.fr:8080/" TargetMode="External"/><Relationship Id="rId6" Type="http://schemas.openxmlformats.org/officeDocument/2006/relationships/hyperlink" Target="http://gohelle.cirad.fr/galaxy/" TargetMode="External"/><Relationship Id="rId7" Type="http://schemas.openxmlformats.org/officeDocument/2006/relationships/image" Target="../media/image9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15.png"/><Relationship Id="rId4" Type="http://schemas.openxmlformats.org/officeDocument/2006/relationships/image" Target="../media/image5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5.png"/><Relationship Id="rId4" Type="http://schemas.openxmlformats.org/officeDocument/2006/relationships/image" Target="../media/image10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5.png"/><Relationship Id="rId4" Type="http://schemas.openxmlformats.org/officeDocument/2006/relationships/image" Target="../media/image10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5.png"/><Relationship Id="rId4" Type="http://schemas.openxmlformats.org/officeDocument/2006/relationships/image" Target="../media/image97.png"/><Relationship Id="rId5" Type="http://schemas.openxmlformats.org/officeDocument/2006/relationships/image" Target="../media/image9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03.png"/><Relationship Id="rId4" Type="http://schemas.openxmlformats.org/officeDocument/2006/relationships/image" Target="../media/image5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5.png"/><Relationship Id="rId4" Type="http://schemas.openxmlformats.org/officeDocument/2006/relationships/image" Target="../media/image104.png"/><Relationship Id="rId5" Type="http://schemas.openxmlformats.org/officeDocument/2006/relationships/image" Target="../media/image117.png"/></Relationships>
</file>

<file path=ppt/slides/_rels/slide3.xml.rels><?xml version="1.0" encoding="UTF-8" standalone="yes"?><Relationships xmlns="http://schemas.openxmlformats.org/package/2006/relationships"><Relationship Id="rId11" Type="http://schemas.openxmlformats.org/officeDocument/2006/relationships/image" Target="../media/image29.png"/><Relationship Id="rId10" Type="http://schemas.openxmlformats.org/officeDocument/2006/relationships/image" Target="../media/image30.png"/><Relationship Id="rId13" Type="http://schemas.openxmlformats.org/officeDocument/2006/relationships/image" Target="../media/image27.png"/><Relationship Id="rId12" Type="http://schemas.openxmlformats.org/officeDocument/2006/relationships/image" Target="../media/image45.png"/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png"/><Relationship Id="rId4" Type="http://schemas.openxmlformats.org/officeDocument/2006/relationships/image" Target="../media/image21.png"/><Relationship Id="rId9" Type="http://schemas.openxmlformats.org/officeDocument/2006/relationships/image" Target="../media/image28.png"/><Relationship Id="rId5" Type="http://schemas.openxmlformats.org/officeDocument/2006/relationships/image" Target="../media/image18.png"/><Relationship Id="rId6" Type="http://schemas.openxmlformats.org/officeDocument/2006/relationships/image" Target="../media/image9.png"/><Relationship Id="rId7" Type="http://schemas.openxmlformats.org/officeDocument/2006/relationships/image" Target="../media/image25.png"/><Relationship Id="rId8" Type="http://schemas.openxmlformats.org/officeDocument/2006/relationships/image" Target="../media/image3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12.png"/><Relationship Id="rId4" Type="http://schemas.openxmlformats.org/officeDocument/2006/relationships/image" Target="../media/image5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55.png"/><Relationship Id="rId4" Type="http://schemas.openxmlformats.org/officeDocument/2006/relationships/image" Target="../media/image107.png"/><Relationship Id="rId5" Type="http://schemas.openxmlformats.org/officeDocument/2006/relationships/image" Target="../media/image102.png"/><Relationship Id="rId6" Type="http://schemas.openxmlformats.org/officeDocument/2006/relationships/image" Target="../media/image108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5.png"/><Relationship Id="rId4" Type="http://schemas.openxmlformats.org/officeDocument/2006/relationships/image" Target="../media/image107.png"/><Relationship Id="rId5" Type="http://schemas.openxmlformats.org/officeDocument/2006/relationships/image" Target="../media/image102.png"/><Relationship Id="rId6" Type="http://schemas.openxmlformats.org/officeDocument/2006/relationships/image" Target="../media/image108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5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5.png"/><Relationship Id="rId4" Type="http://schemas.openxmlformats.org/officeDocument/2006/relationships/image" Target="../media/image114.png"/><Relationship Id="rId5" Type="http://schemas.openxmlformats.org/officeDocument/2006/relationships/image" Target="../media/image109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5.png"/><Relationship Id="rId4" Type="http://schemas.openxmlformats.org/officeDocument/2006/relationships/image" Target="../media/image113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16.png"/><Relationship Id="rId4" Type="http://schemas.openxmlformats.org/officeDocument/2006/relationships/image" Target="../media/image55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11.png"/><Relationship Id="rId4" Type="http://schemas.openxmlformats.org/officeDocument/2006/relationships/image" Target="../media/image55.png"/><Relationship Id="rId5" Type="http://schemas.openxmlformats.org/officeDocument/2006/relationships/image" Target="../media/image120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55.png"/><Relationship Id="rId4" Type="http://schemas.openxmlformats.org/officeDocument/2006/relationships/image" Target="../media/image110.png"/></Relationships>
</file>

<file path=ppt/slides/_rels/slide4.xml.rels><?xml version="1.0" encoding="UTF-8" standalone="yes"?><Relationships xmlns="http://schemas.openxmlformats.org/package/2006/relationships"><Relationship Id="rId20" Type="http://schemas.openxmlformats.org/officeDocument/2006/relationships/image" Target="../media/image46.png"/><Relationship Id="rId11" Type="http://schemas.openxmlformats.org/officeDocument/2006/relationships/image" Target="../media/image43.png"/><Relationship Id="rId22" Type="http://schemas.openxmlformats.org/officeDocument/2006/relationships/image" Target="../media/image9.png"/><Relationship Id="rId10" Type="http://schemas.openxmlformats.org/officeDocument/2006/relationships/image" Target="../media/image47.png"/><Relationship Id="rId21" Type="http://schemas.openxmlformats.org/officeDocument/2006/relationships/image" Target="../media/image52.jpg"/><Relationship Id="rId13" Type="http://schemas.openxmlformats.org/officeDocument/2006/relationships/image" Target="../media/image38.png"/><Relationship Id="rId24" Type="http://schemas.openxmlformats.org/officeDocument/2006/relationships/image" Target="../media/image59.png"/><Relationship Id="rId12" Type="http://schemas.openxmlformats.org/officeDocument/2006/relationships/image" Target="../media/image39.png"/><Relationship Id="rId23" Type="http://schemas.openxmlformats.org/officeDocument/2006/relationships/image" Target="../media/image58.png"/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6.png"/><Relationship Id="rId4" Type="http://schemas.openxmlformats.org/officeDocument/2006/relationships/hyperlink" Target="https://twitter.com/green_bioinfo" TargetMode="External"/><Relationship Id="rId9" Type="http://schemas.openxmlformats.org/officeDocument/2006/relationships/image" Target="../media/image34.jpg"/><Relationship Id="rId15" Type="http://schemas.openxmlformats.org/officeDocument/2006/relationships/image" Target="../media/image37.png"/><Relationship Id="rId14" Type="http://schemas.openxmlformats.org/officeDocument/2006/relationships/image" Target="../media/image53.png"/><Relationship Id="rId17" Type="http://schemas.openxmlformats.org/officeDocument/2006/relationships/image" Target="../media/image41.png"/><Relationship Id="rId16" Type="http://schemas.openxmlformats.org/officeDocument/2006/relationships/image" Target="../media/image35.jpg"/><Relationship Id="rId5" Type="http://schemas.openxmlformats.org/officeDocument/2006/relationships/image" Target="../media/image40.png"/><Relationship Id="rId19" Type="http://schemas.openxmlformats.org/officeDocument/2006/relationships/image" Target="../media/image48.png"/><Relationship Id="rId6" Type="http://schemas.openxmlformats.org/officeDocument/2006/relationships/image" Target="../media/image32.png"/><Relationship Id="rId18" Type="http://schemas.openxmlformats.org/officeDocument/2006/relationships/image" Target="../media/image42.png"/><Relationship Id="rId7" Type="http://schemas.openxmlformats.org/officeDocument/2006/relationships/image" Target="../media/image44.png"/><Relationship Id="rId8" Type="http://schemas.openxmlformats.org/officeDocument/2006/relationships/image" Target="../media/image33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55.png"/><Relationship Id="rId4" Type="http://schemas.openxmlformats.org/officeDocument/2006/relationships/image" Target="../media/image130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55.png"/><Relationship Id="rId4" Type="http://schemas.openxmlformats.org/officeDocument/2006/relationships/image" Target="../media/image119.png"/><Relationship Id="rId5" Type="http://schemas.openxmlformats.org/officeDocument/2006/relationships/image" Target="../media/image127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55.png"/><Relationship Id="rId4" Type="http://schemas.openxmlformats.org/officeDocument/2006/relationships/image" Target="../media/image92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55.png"/><Relationship Id="rId4" Type="http://schemas.openxmlformats.org/officeDocument/2006/relationships/image" Target="../media/image123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55.png"/><Relationship Id="rId4" Type="http://schemas.openxmlformats.org/officeDocument/2006/relationships/image" Target="../media/image140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55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55.png"/><Relationship Id="rId4" Type="http://schemas.openxmlformats.org/officeDocument/2006/relationships/image" Target="../media/image124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55.png"/><Relationship Id="rId4" Type="http://schemas.openxmlformats.org/officeDocument/2006/relationships/image" Target="../media/image175.jp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55.png"/><Relationship Id="rId4" Type="http://schemas.openxmlformats.org/officeDocument/2006/relationships/image" Target="../media/image136.png"/><Relationship Id="rId5" Type="http://schemas.openxmlformats.org/officeDocument/2006/relationships/image" Target="../media/image121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55.png"/><Relationship Id="rId4" Type="http://schemas.openxmlformats.org/officeDocument/2006/relationships/image" Target="../media/image122.png"/></Relationships>
</file>

<file path=ppt/slides/_rels/slide5.xml.rels><?xml version="1.0" encoding="UTF-8" standalone="yes"?><Relationships xmlns="http://schemas.openxmlformats.org/package/2006/relationships"><Relationship Id="rId11" Type="http://schemas.openxmlformats.org/officeDocument/2006/relationships/image" Target="../media/image8.png"/><Relationship Id="rId10" Type="http://schemas.openxmlformats.org/officeDocument/2006/relationships/image" Target="../media/image49.png"/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4.png"/><Relationship Id="rId4" Type="http://schemas.openxmlformats.org/officeDocument/2006/relationships/image" Target="../media/image68.png"/><Relationship Id="rId9" Type="http://schemas.openxmlformats.org/officeDocument/2006/relationships/image" Target="../media/image76.png"/><Relationship Id="rId5" Type="http://schemas.openxmlformats.org/officeDocument/2006/relationships/image" Target="../media/image54.jpg"/><Relationship Id="rId6" Type="http://schemas.openxmlformats.org/officeDocument/2006/relationships/image" Target="../media/image51.png"/><Relationship Id="rId7" Type="http://schemas.openxmlformats.org/officeDocument/2006/relationships/image" Target="../media/image57.png"/><Relationship Id="rId8" Type="http://schemas.openxmlformats.org/officeDocument/2006/relationships/image" Target="../media/image50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118.png"/><Relationship Id="rId4" Type="http://schemas.openxmlformats.org/officeDocument/2006/relationships/image" Target="../media/image55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55.png"/><Relationship Id="rId4" Type="http://schemas.openxmlformats.org/officeDocument/2006/relationships/image" Target="../media/image128.png"/><Relationship Id="rId5" Type="http://schemas.openxmlformats.org/officeDocument/2006/relationships/image" Target="../media/image126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55.png"/><Relationship Id="rId4" Type="http://schemas.openxmlformats.org/officeDocument/2006/relationships/image" Target="../media/image125.png"/><Relationship Id="rId5" Type="http://schemas.openxmlformats.org/officeDocument/2006/relationships/image" Target="../media/image137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55.png"/><Relationship Id="rId4" Type="http://schemas.openxmlformats.org/officeDocument/2006/relationships/image" Target="../media/image125.png"/><Relationship Id="rId5" Type="http://schemas.openxmlformats.org/officeDocument/2006/relationships/image" Target="../media/image133.png"/><Relationship Id="rId6" Type="http://schemas.openxmlformats.org/officeDocument/2006/relationships/image" Target="../media/image129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55.png"/><Relationship Id="rId4" Type="http://schemas.openxmlformats.org/officeDocument/2006/relationships/image" Target="../media/image125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55.png"/><Relationship Id="rId4" Type="http://schemas.openxmlformats.org/officeDocument/2006/relationships/image" Target="../media/image125.png"/><Relationship Id="rId5" Type="http://schemas.openxmlformats.org/officeDocument/2006/relationships/image" Target="../media/image138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55.png"/><Relationship Id="rId4" Type="http://schemas.openxmlformats.org/officeDocument/2006/relationships/image" Target="../media/image125.png"/><Relationship Id="rId5" Type="http://schemas.openxmlformats.org/officeDocument/2006/relationships/image" Target="../media/image135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55.png"/><Relationship Id="rId4" Type="http://schemas.openxmlformats.org/officeDocument/2006/relationships/image" Target="../media/image149.png"/><Relationship Id="rId5" Type="http://schemas.openxmlformats.org/officeDocument/2006/relationships/image" Target="../media/image139.png"/><Relationship Id="rId6" Type="http://schemas.openxmlformats.org/officeDocument/2006/relationships/image" Target="../media/image131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55.png"/><Relationship Id="rId4" Type="http://schemas.openxmlformats.org/officeDocument/2006/relationships/image" Target="../media/image149.png"/><Relationship Id="rId5" Type="http://schemas.openxmlformats.org/officeDocument/2006/relationships/image" Target="../media/image146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141.png"/><Relationship Id="rId4" Type="http://schemas.openxmlformats.org/officeDocument/2006/relationships/image" Target="../media/image55.png"/><Relationship Id="rId5" Type="http://schemas.openxmlformats.org/officeDocument/2006/relationships/image" Target="../media/image125.png"/></Relationships>
</file>

<file path=ppt/slides/_rels/slide6.xml.rels><?xml version="1.0" encoding="UTF-8" standalone="yes"?><Relationships xmlns="http://schemas.openxmlformats.org/package/2006/relationships"><Relationship Id="rId11" Type="http://schemas.openxmlformats.org/officeDocument/2006/relationships/image" Target="../media/image100.png"/><Relationship Id="rId10" Type="http://schemas.openxmlformats.org/officeDocument/2006/relationships/image" Target="../media/image66.jpg"/><Relationship Id="rId13" Type="http://schemas.openxmlformats.org/officeDocument/2006/relationships/image" Target="../media/image61.jpg"/><Relationship Id="rId12" Type="http://schemas.openxmlformats.org/officeDocument/2006/relationships/image" Target="../media/image63.jpg"/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8.png"/><Relationship Id="rId4" Type="http://schemas.openxmlformats.org/officeDocument/2006/relationships/image" Target="../media/image55.png"/><Relationship Id="rId9" Type="http://schemas.openxmlformats.org/officeDocument/2006/relationships/image" Target="../media/image65.png"/><Relationship Id="rId15" Type="http://schemas.openxmlformats.org/officeDocument/2006/relationships/image" Target="../media/image67.png"/><Relationship Id="rId14" Type="http://schemas.openxmlformats.org/officeDocument/2006/relationships/image" Target="../media/image101.png"/><Relationship Id="rId16" Type="http://schemas.openxmlformats.org/officeDocument/2006/relationships/image" Target="../media/image8.png"/><Relationship Id="rId5" Type="http://schemas.openxmlformats.org/officeDocument/2006/relationships/image" Target="../media/image74.png"/><Relationship Id="rId6" Type="http://schemas.openxmlformats.org/officeDocument/2006/relationships/image" Target="../media/image56.jpg"/><Relationship Id="rId7" Type="http://schemas.openxmlformats.org/officeDocument/2006/relationships/image" Target="../media/image60.png"/><Relationship Id="rId8" Type="http://schemas.openxmlformats.org/officeDocument/2006/relationships/image" Target="../media/image62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55.png"/><Relationship Id="rId4" Type="http://schemas.openxmlformats.org/officeDocument/2006/relationships/image" Target="../media/image125.png"/><Relationship Id="rId5" Type="http://schemas.openxmlformats.org/officeDocument/2006/relationships/image" Target="../media/image134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132.png"/><Relationship Id="rId4" Type="http://schemas.openxmlformats.org/officeDocument/2006/relationships/image" Target="../media/image55.png"/><Relationship Id="rId5" Type="http://schemas.openxmlformats.org/officeDocument/2006/relationships/image" Target="../media/image125.png"/><Relationship Id="rId6" Type="http://schemas.openxmlformats.org/officeDocument/2006/relationships/image" Target="../media/image144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55.png"/><Relationship Id="rId4" Type="http://schemas.openxmlformats.org/officeDocument/2006/relationships/image" Target="../media/image125.png"/><Relationship Id="rId5" Type="http://schemas.openxmlformats.org/officeDocument/2006/relationships/image" Target="../media/image170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143.png"/><Relationship Id="rId4" Type="http://schemas.openxmlformats.org/officeDocument/2006/relationships/image" Target="../media/image55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55.png"/><Relationship Id="rId4" Type="http://schemas.openxmlformats.org/officeDocument/2006/relationships/image" Target="../media/image145.png"/><Relationship Id="rId5" Type="http://schemas.openxmlformats.org/officeDocument/2006/relationships/image" Target="../media/image142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55.png"/><Relationship Id="rId4" Type="http://schemas.openxmlformats.org/officeDocument/2006/relationships/image" Target="../media/image151.png"/><Relationship Id="rId5" Type="http://schemas.openxmlformats.org/officeDocument/2006/relationships/image" Target="../media/image148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152.png"/><Relationship Id="rId4" Type="http://schemas.openxmlformats.org/officeDocument/2006/relationships/image" Target="../media/image55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55.png"/><Relationship Id="rId4" Type="http://schemas.openxmlformats.org/officeDocument/2006/relationships/image" Target="../media/image160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55.png"/><Relationship Id="rId4" Type="http://schemas.openxmlformats.org/officeDocument/2006/relationships/image" Target="../media/image147.png"/><Relationship Id="rId5" Type="http://schemas.openxmlformats.org/officeDocument/2006/relationships/image" Target="../media/image150.png"/><Relationship Id="rId6" Type="http://schemas.openxmlformats.org/officeDocument/2006/relationships/image" Target="../media/image156.png"/><Relationship Id="rId7" Type="http://schemas.openxmlformats.org/officeDocument/2006/relationships/image" Target="../media/image153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55.png"/><Relationship Id="rId4" Type="http://schemas.openxmlformats.org/officeDocument/2006/relationships/image" Target="../media/image155.png"/><Relationship Id="rId5" Type="http://schemas.openxmlformats.org/officeDocument/2006/relationships/image" Target="../media/image203.png"/><Relationship Id="rId6" Type="http://schemas.openxmlformats.org/officeDocument/2006/relationships/image" Target="../media/image162.png"/><Relationship Id="rId7" Type="http://schemas.openxmlformats.org/officeDocument/2006/relationships/image" Target="../media/image159.png"/></Relationships>
</file>

<file path=ppt/slides/_rels/slide7.xml.rels><?xml version="1.0" encoding="UTF-8" standalone="yes"?><Relationships xmlns="http://schemas.openxmlformats.org/package/2006/relationships"><Relationship Id="rId11" Type="http://schemas.openxmlformats.org/officeDocument/2006/relationships/image" Target="../media/image100.png"/><Relationship Id="rId10" Type="http://schemas.openxmlformats.org/officeDocument/2006/relationships/image" Target="../media/image66.jpg"/><Relationship Id="rId13" Type="http://schemas.openxmlformats.org/officeDocument/2006/relationships/image" Target="../media/image61.jpg"/><Relationship Id="rId12" Type="http://schemas.openxmlformats.org/officeDocument/2006/relationships/image" Target="../media/image63.jpg"/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Relationship Id="rId4" Type="http://schemas.openxmlformats.org/officeDocument/2006/relationships/hyperlink" Target="https://southgreenplatform.github.io/trainings/" TargetMode="External"/><Relationship Id="rId9" Type="http://schemas.openxmlformats.org/officeDocument/2006/relationships/image" Target="../media/image65.png"/><Relationship Id="rId15" Type="http://schemas.openxmlformats.org/officeDocument/2006/relationships/image" Target="../media/image67.png"/><Relationship Id="rId14" Type="http://schemas.openxmlformats.org/officeDocument/2006/relationships/image" Target="../media/image101.png"/><Relationship Id="rId16" Type="http://schemas.openxmlformats.org/officeDocument/2006/relationships/image" Target="../media/image8.png"/><Relationship Id="rId5" Type="http://schemas.openxmlformats.org/officeDocument/2006/relationships/image" Target="../media/image74.png"/><Relationship Id="rId6" Type="http://schemas.openxmlformats.org/officeDocument/2006/relationships/image" Target="../media/image56.jpg"/><Relationship Id="rId7" Type="http://schemas.openxmlformats.org/officeDocument/2006/relationships/image" Target="../media/image60.png"/><Relationship Id="rId8" Type="http://schemas.openxmlformats.org/officeDocument/2006/relationships/image" Target="../media/image62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55.png"/><Relationship Id="rId4" Type="http://schemas.openxmlformats.org/officeDocument/2006/relationships/image" Target="../media/image157.png"/><Relationship Id="rId5" Type="http://schemas.openxmlformats.org/officeDocument/2006/relationships/image" Target="../media/image154.png"/><Relationship Id="rId6" Type="http://schemas.openxmlformats.org/officeDocument/2006/relationships/image" Target="../media/image158.png"/><Relationship Id="rId7" Type="http://schemas.openxmlformats.org/officeDocument/2006/relationships/image" Target="../media/image161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55.png"/><Relationship Id="rId4" Type="http://schemas.openxmlformats.org/officeDocument/2006/relationships/image" Target="../media/image165.png"/><Relationship Id="rId5" Type="http://schemas.openxmlformats.org/officeDocument/2006/relationships/image" Target="../media/image154.png"/><Relationship Id="rId6" Type="http://schemas.openxmlformats.org/officeDocument/2006/relationships/image" Target="../media/image166.png"/><Relationship Id="rId7" Type="http://schemas.openxmlformats.org/officeDocument/2006/relationships/image" Target="../media/image202.png"/><Relationship Id="rId8" Type="http://schemas.openxmlformats.org/officeDocument/2006/relationships/image" Target="../media/image168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55.png"/><Relationship Id="rId4" Type="http://schemas.openxmlformats.org/officeDocument/2006/relationships/image" Target="../media/image163.png"/><Relationship Id="rId5" Type="http://schemas.openxmlformats.org/officeDocument/2006/relationships/image" Target="../media/image167.png"/><Relationship Id="rId6" Type="http://schemas.openxmlformats.org/officeDocument/2006/relationships/image" Target="../media/image169.png"/><Relationship Id="rId7" Type="http://schemas.openxmlformats.org/officeDocument/2006/relationships/image" Target="../media/image190.png"/><Relationship Id="rId8" Type="http://schemas.openxmlformats.org/officeDocument/2006/relationships/image" Target="../media/image198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55.png"/><Relationship Id="rId4" Type="http://schemas.openxmlformats.org/officeDocument/2006/relationships/image" Target="../media/image177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55.png"/><Relationship Id="rId4" Type="http://schemas.openxmlformats.org/officeDocument/2006/relationships/hyperlink" Target="http://galaxy.southgreen.fr/galaxy/user/create" TargetMode="External"/><Relationship Id="rId5" Type="http://schemas.openxmlformats.org/officeDocument/2006/relationships/hyperlink" Target="https://bioinfo.ird.fr/index.php/platform/galaxy-account" TargetMode="External"/><Relationship Id="rId6" Type="http://schemas.openxmlformats.org/officeDocument/2006/relationships/hyperlink" Target="mailto:bioinfo@ird.fr" TargetMode="External"/><Relationship Id="rId7" Type="http://schemas.openxmlformats.org/officeDocument/2006/relationships/image" Target="../media/image174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55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55.png"/></Relationships>
</file>

<file path=ppt/slides/_rels/slide77.xml.rels><?xml version="1.0" encoding="UTF-8" standalone="yes"?><Relationships xmlns="http://schemas.openxmlformats.org/package/2006/relationships"><Relationship Id="rId20" Type="http://schemas.openxmlformats.org/officeDocument/2006/relationships/image" Target="../media/image194.png"/><Relationship Id="rId22" Type="http://schemas.openxmlformats.org/officeDocument/2006/relationships/image" Target="../media/image188.jpg"/><Relationship Id="rId21" Type="http://schemas.openxmlformats.org/officeDocument/2006/relationships/image" Target="../media/image182.png"/><Relationship Id="rId24" Type="http://schemas.openxmlformats.org/officeDocument/2006/relationships/image" Target="../media/image187.png"/><Relationship Id="rId23" Type="http://schemas.openxmlformats.org/officeDocument/2006/relationships/image" Target="../media/image167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55.png"/><Relationship Id="rId4" Type="http://schemas.openxmlformats.org/officeDocument/2006/relationships/image" Target="../media/image164.png"/><Relationship Id="rId9" Type="http://schemas.openxmlformats.org/officeDocument/2006/relationships/image" Target="../media/image180.png"/><Relationship Id="rId25" Type="http://schemas.openxmlformats.org/officeDocument/2006/relationships/image" Target="../media/image8.png"/><Relationship Id="rId5" Type="http://schemas.openxmlformats.org/officeDocument/2006/relationships/image" Target="../media/image191.png"/><Relationship Id="rId6" Type="http://schemas.openxmlformats.org/officeDocument/2006/relationships/image" Target="../media/image181.png"/><Relationship Id="rId7" Type="http://schemas.openxmlformats.org/officeDocument/2006/relationships/image" Target="../media/image185.png"/><Relationship Id="rId8" Type="http://schemas.openxmlformats.org/officeDocument/2006/relationships/image" Target="../media/image184.png"/><Relationship Id="rId11" Type="http://schemas.openxmlformats.org/officeDocument/2006/relationships/image" Target="../media/image193.png"/><Relationship Id="rId10" Type="http://schemas.openxmlformats.org/officeDocument/2006/relationships/image" Target="../media/image183.png"/><Relationship Id="rId13" Type="http://schemas.openxmlformats.org/officeDocument/2006/relationships/image" Target="../media/image172.jpg"/><Relationship Id="rId12" Type="http://schemas.openxmlformats.org/officeDocument/2006/relationships/image" Target="../media/image176.jpg"/><Relationship Id="rId15" Type="http://schemas.openxmlformats.org/officeDocument/2006/relationships/image" Target="../media/image171.jpg"/><Relationship Id="rId14" Type="http://schemas.openxmlformats.org/officeDocument/2006/relationships/image" Target="../media/image197.jpg"/><Relationship Id="rId17" Type="http://schemas.openxmlformats.org/officeDocument/2006/relationships/image" Target="../media/image179.png"/><Relationship Id="rId16" Type="http://schemas.openxmlformats.org/officeDocument/2006/relationships/image" Target="../media/image195.png"/><Relationship Id="rId19" Type="http://schemas.openxmlformats.org/officeDocument/2006/relationships/image" Target="../media/image173.jpg"/><Relationship Id="rId18" Type="http://schemas.openxmlformats.org/officeDocument/2006/relationships/image" Target="../media/image178.jp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55.png"/><Relationship Id="rId4" Type="http://schemas.openxmlformats.org/officeDocument/2006/relationships/hyperlink" Target="https://twitter.com/green_bioinfo" TargetMode="External"/><Relationship Id="rId9" Type="http://schemas.openxmlformats.org/officeDocument/2006/relationships/hyperlink" Target="https://twitter.com/ItropBioinfo" TargetMode="External"/><Relationship Id="rId5" Type="http://schemas.openxmlformats.org/officeDocument/2006/relationships/hyperlink" Target="https://twitter.com/green_bioinfo" TargetMode="External"/><Relationship Id="rId6" Type="http://schemas.openxmlformats.org/officeDocument/2006/relationships/hyperlink" Target="https://twitter.com/ItropBioinfo" TargetMode="External"/><Relationship Id="rId7" Type="http://schemas.openxmlformats.org/officeDocument/2006/relationships/hyperlink" Target="https://twitter.com/galaxyproject" TargetMode="External"/><Relationship Id="rId8" Type="http://schemas.openxmlformats.org/officeDocument/2006/relationships/hyperlink" Target="https://twitter.com/galaxyproject" TargetMode="External"/><Relationship Id="rId11" Type="http://schemas.openxmlformats.org/officeDocument/2006/relationships/image" Target="../media/image189.png"/><Relationship Id="rId10" Type="http://schemas.openxmlformats.org/officeDocument/2006/relationships/image" Target="../media/image196.png"/><Relationship Id="rId13" Type="http://schemas.openxmlformats.org/officeDocument/2006/relationships/image" Target="../media/image199.png"/><Relationship Id="rId12" Type="http://schemas.openxmlformats.org/officeDocument/2006/relationships/image" Target="../media/image186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55.png"/><Relationship Id="rId4" Type="http://schemas.openxmlformats.org/officeDocument/2006/relationships/image" Target="../media/image72.png"/><Relationship Id="rId5" Type="http://schemas.openxmlformats.org/officeDocument/2006/relationships/hyperlink" Target="http://creativecommons.org/licenses/by-nc-sa/4.0/" TargetMode="External"/></Relationships>
</file>

<file path=ppt/slides/_rels/slide8.xml.rels><?xml version="1.0" encoding="UTF-8" standalone="yes"?><Relationships xmlns="http://schemas.openxmlformats.org/package/2006/relationships"><Relationship Id="rId11" Type="http://schemas.openxmlformats.org/officeDocument/2006/relationships/image" Target="../media/image75.png"/><Relationship Id="rId10" Type="http://schemas.openxmlformats.org/officeDocument/2006/relationships/image" Target="../media/image79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5.png"/><Relationship Id="rId4" Type="http://schemas.openxmlformats.org/officeDocument/2006/relationships/image" Target="../media/image73.png"/><Relationship Id="rId9" Type="http://schemas.openxmlformats.org/officeDocument/2006/relationships/image" Target="../media/image72.png"/><Relationship Id="rId5" Type="http://schemas.openxmlformats.org/officeDocument/2006/relationships/image" Target="../media/image200.png"/><Relationship Id="rId6" Type="http://schemas.openxmlformats.org/officeDocument/2006/relationships/image" Target="../media/image84.png"/><Relationship Id="rId7" Type="http://schemas.openxmlformats.org/officeDocument/2006/relationships/image" Target="../media/image71.png"/><Relationship Id="rId8" Type="http://schemas.openxmlformats.org/officeDocument/2006/relationships/image" Target="../media/image7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9.jpg"/><Relationship Id="rId4" Type="http://schemas.openxmlformats.org/officeDocument/2006/relationships/image" Target="../media/image7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40"/>
          <p:cNvSpPr txBox="1"/>
          <p:nvPr/>
        </p:nvSpPr>
        <p:spPr>
          <a:xfrm>
            <a:off x="435950" y="1308475"/>
            <a:ext cx="8629800" cy="15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859B"/>
              </a:buClr>
              <a:buSzPts val="1500"/>
              <a:buFont typeface="Arial"/>
              <a:buNone/>
            </a:pPr>
            <a:r>
              <a:rPr b="1" lang="fr" sz="4800">
                <a:solidFill>
                  <a:srgbClr val="2FB446"/>
                </a:solidFill>
              </a:rPr>
              <a:t>Session de formation</a:t>
            </a:r>
            <a:r>
              <a:rPr b="1" lang="fr" sz="4800">
                <a:solidFill>
                  <a:srgbClr val="2FB446"/>
                </a:solidFill>
              </a:rPr>
              <a:t> 2019</a:t>
            </a:r>
            <a:endParaRPr b="1" sz="4800">
              <a:solidFill>
                <a:srgbClr val="2FB446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t/>
            </a:r>
            <a:endParaRPr b="1" i="0" sz="4800" u="none" cap="none" strike="noStrike">
              <a:solidFill>
                <a:srgbClr val="2FB446"/>
              </a:solidFill>
            </a:endParaRPr>
          </a:p>
        </p:txBody>
      </p:sp>
      <p:pic>
        <p:nvPicPr>
          <p:cNvPr id="193" name="Google Shape;193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81000" y="3631036"/>
            <a:ext cx="585787" cy="2130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35647" y="2963755"/>
            <a:ext cx="585788" cy="3497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79113" y="3622613"/>
            <a:ext cx="585788" cy="2714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4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112543" y="2963756"/>
            <a:ext cx="689170" cy="34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4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062202" y="2903268"/>
            <a:ext cx="528638" cy="4707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4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653894" y="3502191"/>
            <a:ext cx="416675" cy="470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ésultat de recherche d'images pour &quot;diade logo&quot;" id="199" name="Google Shape;199;p40" title="http://www.diade-research.fr/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300725" y="2952771"/>
            <a:ext cx="528638" cy="3716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4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521950" y="3572080"/>
            <a:ext cx="689156" cy="37251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ésultat de recherche d'images pour &quot;ipme logo&quot;" id="201" name="Google Shape;201;p40" title="http://www.umontpellier.fr/recherche/unites-de-recherche/interactions-plante-microorganismes-environnement-ipme-umr-186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274875" y="2973872"/>
            <a:ext cx="585788" cy="32950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ésultat de recherche d'images pour &quot;MIVEGEC logo&quot;" id="202" name="Google Shape;202;p40" title="http://www.umontpellier.fr/recherche/unites-de-recherche/maladies-infectieuses-et-vecteurs-ecologie-genetique-evolution-et-controle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624578" y="3531600"/>
            <a:ext cx="585788" cy="41188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40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6665578" y="3567064"/>
            <a:ext cx="689156" cy="340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40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545787" y="144913"/>
            <a:ext cx="2557407" cy="74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40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7306176" y="2947951"/>
            <a:ext cx="416675" cy="416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AEAAQAAAAAAAAP4AAAAJDkzY2VlMzcwLTQ4MDctNGExNC05NzZjLWJhZTE3MTEwNzZhZQ.png" id="395" name="Google Shape;395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761728"/>
            <a:ext cx="4667249" cy="2670816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p49"/>
          <p:cNvSpPr/>
          <p:nvPr/>
        </p:nvSpPr>
        <p:spPr>
          <a:xfrm>
            <a:off x="193144" y="3432544"/>
            <a:ext cx="2206500" cy="18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Great Wave off Kanagawa, Hokusa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7" name="Google Shape;397;p49"/>
          <p:cNvSpPr/>
          <p:nvPr/>
        </p:nvSpPr>
        <p:spPr>
          <a:xfrm>
            <a:off x="2399769" y="3432544"/>
            <a:ext cx="1454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@amitechsolutions.com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98" name="Google Shape;398;p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99200" y="1855424"/>
            <a:ext cx="2691356" cy="250295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ésultat de recherche d'images pour &quot;south green&quot;" id="399" name="Google Shape;399;p4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6550" y="58528"/>
            <a:ext cx="1678018" cy="381356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p49"/>
          <p:cNvSpPr/>
          <p:nvPr/>
        </p:nvSpPr>
        <p:spPr>
          <a:xfrm>
            <a:off x="1881300" y="29259"/>
            <a:ext cx="7262700" cy="439800"/>
          </a:xfrm>
          <a:prstGeom prst="rect">
            <a:avLst/>
          </a:prstGeom>
          <a:solidFill>
            <a:srgbClr val="F79646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"/>
              <a:buFont typeface="Calibri"/>
              <a:buNone/>
            </a:pPr>
            <a:r>
              <a:rPr b="1" lang="fr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Pourquoi utiliser un gestionnaire de</a:t>
            </a:r>
            <a:r>
              <a:rPr b="1" lang="fr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workflow?</a:t>
            </a:r>
            <a:endParaRPr sz="24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50"/>
          <p:cNvSpPr/>
          <p:nvPr/>
        </p:nvSpPr>
        <p:spPr>
          <a:xfrm>
            <a:off x="2399769" y="3775444"/>
            <a:ext cx="1454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@amitechsolutions.com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7" name="Google Shape;407;p50"/>
          <p:cNvSpPr/>
          <p:nvPr/>
        </p:nvSpPr>
        <p:spPr>
          <a:xfrm>
            <a:off x="701675" y="3554263"/>
            <a:ext cx="7985100" cy="869100"/>
          </a:xfrm>
          <a:prstGeom prst="rect">
            <a:avLst/>
          </a:prstGeom>
          <a:gradFill>
            <a:gsLst>
              <a:gs pos="0">
                <a:srgbClr val="FFBB82"/>
              </a:gs>
              <a:gs pos="35000">
                <a:srgbClr val="FFCFA8"/>
              </a:gs>
              <a:gs pos="100000">
                <a:srgbClr val="FFEBD9"/>
              </a:gs>
            </a:gsLst>
            <a:lin ang="16200038" scaled="0"/>
          </a:gradFill>
          <a:ln>
            <a:noFill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fr" sz="2800">
                <a:latin typeface="Calibri"/>
                <a:ea typeface="Calibri"/>
                <a:cs typeface="Calibri"/>
                <a:sym typeface="Calibri"/>
              </a:rPr>
              <a:t>Créer son propre pipeline via une méthode facile et conviviale</a:t>
            </a:r>
            <a:endParaRPr sz="2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mgres.jpg" id="408" name="Google Shape;408;p50"/>
          <p:cNvPicPr preferRelativeResize="0"/>
          <p:nvPr/>
        </p:nvPicPr>
        <p:blipFill rotWithShape="1">
          <a:blip r:embed="rId3">
            <a:alphaModFix/>
          </a:blip>
          <a:srcRect b="0" l="21393" r="25121" t="0"/>
          <a:stretch/>
        </p:blipFill>
        <p:spPr>
          <a:xfrm>
            <a:off x="5242927" y="1461569"/>
            <a:ext cx="2846939" cy="19960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ésultat de recherche d'images pour &quot;south green&quot;" id="409" name="Google Shape;409;p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6550" y="58528"/>
            <a:ext cx="1678018" cy="381356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Google Shape;410;p50"/>
          <p:cNvSpPr/>
          <p:nvPr/>
        </p:nvSpPr>
        <p:spPr>
          <a:xfrm>
            <a:off x="1881300" y="29259"/>
            <a:ext cx="7262700" cy="439800"/>
          </a:xfrm>
          <a:prstGeom prst="rect">
            <a:avLst/>
          </a:prstGeom>
          <a:solidFill>
            <a:srgbClr val="F79646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"/>
              <a:buFont typeface="Calibri"/>
              <a:buNone/>
            </a:pPr>
            <a:r>
              <a:rPr b="1" lang="fr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Pourquoi utiliser un gestionnaire de workflow?</a:t>
            </a:r>
            <a:endParaRPr sz="24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"/>
              <a:buFont typeface="Calibri"/>
              <a:buNone/>
            </a:pPr>
            <a:r>
              <a:t/>
            </a:r>
            <a:endParaRPr b="1" sz="3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1" name="Google Shape;411;p50"/>
          <p:cNvSpPr/>
          <p:nvPr/>
        </p:nvSpPr>
        <p:spPr>
          <a:xfrm>
            <a:off x="786750" y="4572697"/>
            <a:ext cx="1572900" cy="4278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C8B2E9"/>
              </a:gs>
              <a:gs pos="35000">
                <a:srgbClr val="D6CAED"/>
              </a:gs>
              <a:gs pos="100000">
                <a:srgbClr val="EFE8FA"/>
              </a:gs>
            </a:gsLst>
            <a:lin ang="16200038" scaled="0"/>
          </a:gradFill>
          <a:ln>
            <a:noFill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latin typeface="Calibri"/>
                <a:ea typeface="Calibri"/>
                <a:cs typeface="Calibri"/>
                <a:sym typeface="Calibri"/>
              </a:rPr>
              <a:t>Données brutes</a:t>
            </a:r>
            <a:endParaRPr/>
          </a:p>
        </p:txBody>
      </p:sp>
      <p:sp>
        <p:nvSpPr>
          <p:cNvPr id="412" name="Google Shape;412;p50"/>
          <p:cNvSpPr/>
          <p:nvPr/>
        </p:nvSpPr>
        <p:spPr>
          <a:xfrm>
            <a:off x="2815453" y="4572697"/>
            <a:ext cx="1572900" cy="4278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C8B2E9"/>
              </a:gs>
              <a:gs pos="35000">
                <a:srgbClr val="D6CAED"/>
              </a:gs>
              <a:gs pos="100000">
                <a:srgbClr val="EFE8FA"/>
              </a:gs>
            </a:gsLst>
            <a:lin ang="16200038" scaled="0"/>
          </a:gradFill>
          <a:ln>
            <a:noFill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latin typeface="Calibri"/>
                <a:ea typeface="Calibri"/>
                <a:cs typeface="Calibri"/>
                <a:sym typeface="Calibri"/>
              </a:rPr>
              <a:t>Résultats </a:t>
            </a:r>
            <a:r>
              <a:rPr b="1" lang="fr">
                <a:latin typeface="Calibri"/>
                <a:ea typeface="Calibri"/>
                <a:cs typeface="Calibri"/>
                <a:sym typeface="Calibri"/>
              </a:rPr>
              <a:t>Intermédiaires</a:t>
            </a:r>
            <a:endParaRPr b="1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3" name="Google Shape;413;p50"/>
          <p:cNvSpPr/>
          <p:nvPr/>
        </p:nvSpPr>
        <p:spPr>
          <a:xfrm>
            <a:off x="4776626" y="4572697"/>
            <a:ext cx="1572900" cy="4278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C8B2E9"/>
              </a:gs>
              <a:gs pos="35000">
                <a:srgbClr val="D6CAED"/>
              </a:gs>
              <a:gs pos="100000">
                <a:srgbClr val="EFE8FA"/>
              </a:gs>
            </a:gsLst>
            <a:lin ang="16200038" scaled="0"/>
          </a:gradFill>
          <a:ln>
            <a:noFill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fr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Résultats Intermédiaires</a:t>
            </a:r>
            <a:endParaRPr b="1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4" name="Google Shape;414;p50"/>
          <p:cNvSpPr/>
          <p:nvPr/>
        </p:nvSpPr>
        <p:spPr>
          <a:xfrm>
            <a:off x="6746241" y="4558950"/>
            <a:ext cx="1611000" cy="4278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C8B2E9"/>
              </a:gs>
              <a:gs pos="35000">
                <a:srgbClr val="D6CAED"/>
              </a:gs>
              <a:gs pos="100000">
                <a:srgbClr val="EFE8FA"/>
              </a:gs>
            </a:gsLst>
            <a:lin ang="16200038" scaled="0"/>
          </a:gradFill>
          <a:ln>
            <a:noFill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latin typeface="Calibri"/>
                <a:ea typeface="Calibri"/>
                <a:cs typeface="Calibri"/>
                <a:sym typeface="Calibri"/>
              </a:rPr>
              <a:t>Résultat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latin typeface="Calibri"/>
                <a:ea typeface="Calibri"/>
                <a:cs typeface="Calibri"/>
                <a:sym typeface="Calibri"/>
              </a:rPr>
              <a:t>Final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15" name="Google Shape;415;p50"/>
          <p:cNvCxnSpPr/>
          <p:nvPr/>
        </p:nvCxnSpPr>
        <p:spPr>
          <a:xfrm flipH="1" rot="10800000">
            <a:off x="2381539" y="4806504"/>
            <a:ext cx="353100" cy="10200"/>
          </a:xfrm>
          <a:prstGeom prst="straightConnector1">
            <a:avLst/>
          </a:prstGeom>
          <a:noFill/>
          <a:ln cap="flat" cmpd="sng" w="25400">
            <a:solidFill>
              <a:srgbClr val="4F81BD"/>
            </a:solidFill>
            <a:prstDash val="solid"/>
            <a:round/>
            <a:headEnd len="sm" w="sm" type="none"/>
            <a:tailEnd len="med" w="med" type="stealth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</p:cxnSp>
      <p:cxnSp>
        <p:nvCxnSpPr>
          <p:cNvPr id="416" name="Google Shape;416;p50"/>
          <p:cNvCxnSpPr/>
          <p:nvPr/>
        </p:nvCxnSpPr>
        <p:spPr>
          <a:xfrm flipH="1" rot="10800000">
            <a:off x="4376402" y="4781510"/>
            <a:ext cx="353100" cy="10200"/>
          </a:xfrm>
          <a:prstGeom prst="straightConnector1">
            <a:avLst/>
          </a:prstGeom>
          <a:noFill/>
          <a:ln cap="flat" cmpd="sng" w="25400">
            <a:solidFill>
              <a:srgbClr val="4F81BD"/>
            </a:solidFill>
            <a:prstDash val="solid"/>
            <a:round/>
            <a:headEnd len="sm" w="sm" type="none"/>
            <a:tailEnd len="med" w="med" type="stealth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</p:cxnSp>
      <p:cxnSp>
        <p:nvCxnSpPr>
          <p:cNvPr id="417" name="Google Shape;417;p50"/>
          <p:cNvCxnSpPr/>
          <p:nvPr/>
        </p:nvCxnSpPr>
        <p:spPr>
          <a:xfrm flipH="1" rot="10800000">
            <a:off x="6370599" y="4767750"/>
            <a:ext cx="354600" cy="10200"/>
          </a:xfrm>
          <a:prstGeom prst="straightConnector1">
            <a:avLst/>
          </a:prstGeom>
          <a:noFill/>
          <a:ln cap="flat" cmpd="sng" w="25400">
            <a:solidFill>
              <a:srgbClr val="4F81BD"/>
            </a:solidFill>
            <a:prstDash val="solid"/>
            <a:round/>
            <a:headEnd len="sm" w="sm" type="none"/>
            <a:tailEnd len="med" w="med" type="stealth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</p:cxnSp>
      <p:pic>
        <p:nvPicPr>
          <p:cNvPr descr="AAEAAQAAAAAAAAP4AAAAJDkzY2VlMzcwLTQ4MDctNGExNC05NzZjLWJhZTE3MTEwNzZhZQ.png" id="418" name="Google Shape;418;p5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4475" y="786841"/>
            <a:ext cx="4667249" cy="26708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51"/>
          <p:cNvSpPr/>
          <p:nvPr/>
        </p:nvSpPr>
        <p:spPr>
          <a:xfrm>
            <a:off x="48850" y="2787950"/>
            <a:ext cx="2616000" cy="22809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" name="Google Shape;425;p51"/>
          <p:cNvSpPr/>
          <p:nvPr/>
        </p:nvSpPr>
        <p:spPr>
          <a:xfrm>
            <a:off x="3230763" y="2787950"/>
            <a:ext cx="2616000" cy="2280900"/>
          </a:xfrm>
          <a:prstGeom prst="roundRect">
            <a:avLst>
              <a:gd fmla="val 16667" name="adj"/>
            </a:avLst>
          </a:prstGeom>
          <a:solidFill>
            <a:srgbClr val="D9D9D9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" name="Google Shape;426;p51"/>
          <p:cNvSpPr/>
          <p:nvPr/>
        </p:nvSpPr>
        <p:spPr>
          <a:xfrm>
            <a:off x="6412700" y="2787950"/>
            <a:ext cx="2616000" cy="2280900"/>
          </a:xfrm>
          <a:prstGeom prst="roundRect">
            <a:avLst>
              <a:gd fmla="val 16667" name="adj"/>
            </a:avLst>
          </a:prstGeom>
          <a:solidFill>
            <a:srgbClr val="B7B7B7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p51"/>
          <p:cNvSpPr txBox="1"/>
          <p:nvPr/>
        </p:nvSpPr>
        <p:spPr>
          <a:xfrm>
            <a:off x="207962" y="797719"/>
            <a:ext cx="87075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fr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 solutions proposées par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8" name="Google Shape;428;p51"/>
          <p:cNvSpPr/>
          <p:nvPr/>
        </p:nvSpPr>
        <p:spPr>
          <a:xfrm>
            <a:off x="6604925" y="2932750"/>
            <a:ext cx="2253900" cy="552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images.png" id="429" name="Google Shape;429;p51"/>
          <p:cNvPicPr preferRelativeResize="0"/>
          <p:nvPr/>
        </p:nvPicPr>
        <p:blipFill rotWithShape="1">
          <a:blip r:embed="rId3">
            <a:alphaModFix/>
          </a:blip>
          <a:srcRect b="18799" l="6422" r="6899" t="18390"/>
          <a:stretch/>
        </p:blipFill>
        <p:spPr>
          <a:xfrm>
            <a:off x="590088" y="3010948"/>
            <a:ext cx="1533525" cy="439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ownload.png" id="430" name="Google Shape;430;p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86775" y="2966400"/>
            <a:ext cx="518200" cy="518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ésultat de recherche d'images pour &quot;south green&quot;" id="431" name="Google Shape;431;p5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6550" y="58528"/>
            <a:ext cx="1678018" cy="381356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Google Shape;432;p51"/>
          <p:cNvSpPr/>
          <p:nvPr/>
        </p:nvSpPr>
        <p:spPr>
          <a:xfrm>
            <a:off x="3545525" y="2966250"/>
            <a:ext cx="1906200" cy="552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51"/>
          <p:cNvSpPr/>
          <p:nvPr/>
        </p:nvSpPr>
        <p:spPr>
          <a:xfrm>
            <a:off x="1881300" y="29259"/>
            <a:ext cx="7262700" cy="439800"/>
          </a:xfrm>
          <a:prstGeom prst="rect">
            <a:avLst/>
          </a:prstGeom>
          <a:solidFill>
            <a:srgbClr val="F79646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"/>
              <a:buFont typeface="Calibri"/>
              <a:buNone/>
            </a:pPr>
            <a:r>
              <a:rPr b="1" lang="fr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Pourquoi utiliser un gestionnaire de workflow?</a:t>
            </a:r>
            <a:endParaRPr sz="24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"/>
              <a:buFont typeface="Calibri"/>
              <a:buNone/>
            </a:pPr>
            <a:r>
              <a:t/>
            </a:r>
            <a:endParaRPr b="1" sz="3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toggleLogo.png" id="434" name="Google Shape;434;p5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625963" y="3029037"/>
            <a:ext cx="1769269" cy="40362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ésultat de recherche d'images pour &quot;south green&quot;" id="435" name="Google Shape;435;p5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478750" y="774596"/>
            <a:ext cx="2428175" cy="551850"/>
          </a:xfrm>
          <a:prstGeom prst="rect">
            <a:avLst/>
          </a:prstGeom>
          <a:noFill/>
          <a:ln>
            <a:noFill/>
          </a:ln>
        </p:spPr>
      </p:pic>
      <p:sp>
        <p:nvSpPr>
          <p:cNvPr id="436" name="Google Shape;436;p51"/>
          <p:cNvSpPr txBox="1"/>
          <p:nvPr/>
        </p:nvSpPr>
        <p:spPr>
          <a:xfrm>
            <a:off x="48850" y="1552250"/>
            <a:ext cx="2085900" cy="29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GUI tools</a:t>
            </a:r>
            <a:endParaRPr b="1"/>
          </a:p>
        </p:txBody>
      </p:sp>
      <p:pic>
        <p:nvPicPr>
          <p:cNvPr id="437" name="Google Shape;437;p5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0114" y="3542847"/>
            <a:ext cx="2428174" cy="1283647"/>
          </a:xfrm>
          <a:prstGeom prst="rect">
            <a:avLst/>
          </a:prstGeom>
          <a:noFill/>
          <a:ln>
            <a:noFill/>
          </a:ln>
        </p:spPr>
      </p:pic>
      <p:sp>
        <p:nvSpPr>
          <p:cNvPr id="438" name="Google Shape;438;p51"/>
          <p:cNvSpPr txBox="1"/>
          <p:nvPr/>
        </p:nvSpPr>
        <p:spPr>
          <a:xfrm>
            <a:off x="6906925" y="1552250"/>
            <a:ext cx="2085900" cy="29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CLI tools</a:t>
            </a:r>
            <a:endParaRPr b="1"/>
          </a:p>
        </p:txBody>
      </p:sp>
      <p:pic>
        <p:nvPicPr>
          <p:cNvPr id="439" name="Google Shape;439;p5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183113" y="3114923"/>
            <a:ext cx="1533524" cy="23185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ownload.jpg" id="440" name="Google Shape;440;p5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86350" y="1923738"/>
            <a:ext cx="1010925" cy="8055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ownload.jpg" id="441" name="Google Shape;441;p5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7547123" y="1915989"/>
            <a:ext cx="805500" cy="80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Google Shape;442;p5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865200" y="3636983"/>
            <a:ext cx="1825626" cy="1095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43" name="Google Shape;443;p5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625963" y="3636983"/>
            <a:ext cx="1825626" cy="1095376"/>
          </a:xfrm>
          <a:prstGeom prst="rect">
            <a:avLst/>
          </a:prstGeom>
          <a:noFill/>
          <a:ln>
            <a:noFill/>
          </a:ln>
        </p:spPr>
      </p:pic>
      <p:sp>
        <p:nvSpPr>
          <p:cNvPr id="444" name="Google Shape;444;p51"/>
          <p:cNvSpPr/>
          <p:nvPr/>
        </p:nvSpPr>
        <p:spPr>
          <a:xfrm>
            <a:off x="1881300" y="2043650"/>
            <a:ext cx="5406000" cy="605400"/>
          </a:xfrm>
          <a:prstGeom prst="striped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FFFFFF"/>
              </a:gs>
              <a:gs pos="100000">
                <a:srgbClr val="B3B3B3"/>
              </a:gs>
            </a:gsLst>
            <a:lin ang="0" scaled="0"/>
          </a:gra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52"/>
          <p:cNvSpPr/>
          <p:nvPr/>
        </p:nvSpPr>
        <p:spPr>
          <a:xfrm>
            <a:off x="6412700" y="1721150"/>
            <a:ext cx="2616000" cy="2280900"/>
          </a:xfrm>
          <a:prstGeom prst="roundRect">
            <a:avLst>
              <a:gd fmla="val 16667" name="adj"/>
            </a:avLst>
          </a:prstGeom>
          <a:solidFill>
            <a:srgbClr val="B7B7B7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1" name="Google Shape;451;p52"/>
          <p:cNvSpPr/>
          <p:nvPr/>
        </p:nvSpPr>
        <p:spPr>
          <a:xfrm>
            <a:off x="48850" y="1736650"/>
            <a:ext cx="2616000" cy="22809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p52"/>
          <p:cNvSpPr/>
          <p:nvPr/>
        </p:nvSpPr>
        <p:spPr>
          <a:xfrm>
            <a:off x="6604925" y="1865950"/>
            <a:ext cx="2253900" cy="552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images.png" id="453" name="Google Shape;453;p52"/>
          <p:cNvPicPr preferRelativeResize="0"/>
          <p:nvPr/>
        </p:nvPicPr>
        <p:blipFill rotWithShape="1">
          <a:blip r:embed="rId3">
            <a:alphaModFix/>
          </a:blip>
          <a:srcRect b="18799" l="6422" r="6899" t="18390"/>
          <a:stretch/>
        </p:blipFill>
        <p:spPr>
          <a:xfrm>
            <a:off x="590088" y="1944148"/>
            <a:ext cx="1533525" cy="439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ownload.png" id="454" name="Google Shape;454;p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86775" y="1899600"/>
            <a:ext cx="518200" cy="518200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Google Shape;455;p52"/>
          <p:cNvSpPr/>
          <p:nvPr/>
        </p:nvSpPr>
        <p:spPr>
          <a:xfrm>
            <a:off x="3230763" y="1721150"/>
            <a:ext cx="2616000" cy="2280900"/>
          </a:xfrm>
          <a:prstGeom prst="roundRect">
            <a:avLst>
              <a:gd fmla="val 16667" name="adj"/>
            </a:avLst>
          </a:prstGeom>
          <a:solidFill>
            <a:srgbClr val="D9D9D9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Résultat de recherche d'images pour &quot;south green&quot;" id="456" name="Google Shape;456;p5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6550" y="58528"/>
            <a:ext cx="1678018" cy="381356"/>
          </a:xfrm>
          <a:prstGeom prst="rect">
            <a:avLst/>
          </a:prstGeom>
          <a:noFill/>
          <a:ln>
            <a:noFill/>
          </a:ln>
        </p:spPr>
      </p:pic>
      <p:sp>
        <p:nvSpPr>
          <p:cNvPr id="457" name="Google Shape;457;p52"/>
          <p:cNvSpPr/>
          <p:nvPr/>
        </p:nvSpPr>
        <p:spPr>
          <a:xfrm>
            <a:off x="3545525" y="1899450"/>
            <a:ext cx="1906200" cy="552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" name="Google Shape;458;p52"/>
          <p:cNvSpPr/>
          <p:nvPr/>
        </p:nvSpPr>
        <p:spPr>
          <a:xfrm>
            <a:off x="1881300" y="29259"/>
            <a:ext cx="7262700" cy="439800"/>
          </a:xfrm>
          <a:prstGeom prst="rect">
            <a:avLst/>
          </a:prstGeom>
          <a:solidFill>
            <a:srgbClr val="F79646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"/>
              <a:buFont typeface="Calibri"/>
              <a:buNone/>
            </a:pPr>
            <a:r>
              <a:rPr b="1" lang="fr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Pourquoi utiliser un gestionnaire de workflow?</a:t>
            </a:r>
            <a:endParaRPr sz="24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"/>
              <a:buFont typeface="Calibri"/>
              <a:buNone/>
            </a:pPr>
            <a:r>
              <a:t/>
            </a:r>
            <a:endParaRPr b="1" sz="3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toggleLogo.png" id="459" name="Google Shape;459;p5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625963" y="1962237"/>
            <a:ext cx="1769269" cy="403622"/>
          </a:xfrm>
          <a:prstGeom prst="rect">
            <a:avLst/>
          </a:prstGeom>
          <a:noFill/>
          <a:ln>
            <a:noFill/>
          </a:ln>
        </p:spPr>
      </p:pic>
      <p:sp>
        <p:nvSpPr>
          <p:cNvPr id="460" name="Google Shape;460;p52"/>
          <p:cNvSpPr txBox="1"/>
          <p:nvPr/>
        </p:nvSpPr>
        <p:spPr>
          <a:xfrm>
            <a:off x="48850" y="485450"/>
            <a:ext cx="2085900" cy="29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GUI tools</a:t>
            </a:r>
            <a:endParaRPr b="1"/>
          </a:p>
        </p:txBody>
      </p:sp>
      <p:pic>
        <p:nvPicPr>
          <p:cNvPr id="461" name="Google Shape;461;p5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0114" y="2476047"/>
            <a:ext cx="2428174" cy="1283647"/>
          </a:xfrm>
          <a:prstGeom prst="rect">
            <a:avLst/>
          </a:prstGeom>
          <a:noFill/>
          <a:ln>
            <a:noFill/>
          </a:ln>
        </p:spPr>
      </p:pic>
      <p:sp>
        <p:nvSpPr>
          <p:cNvPr id="462" name="Google Shape;462;p52"/>
          <p:cNvSpPr txBox="1"/>
          <p:nvPr/>
        </p:nvSpPr>
        <p:spPr>
          <a:xfrm>
            <a:off x="6906925" y="485450"/>
            <a:ext cx="2085900" cy="29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CLI tools</a:t>
            </a:r>
            <a:endParaRPr b="1"/>
          </a:p>
        </p:txBody>
      </p:sp>
      <p:sp>
        <p:nvSpPr>
          <p:cNvPr id="463" name="Google Shape;463;p52"/>
          <p:cNvSpPr/>
          <p:nvPr/>
        </p:nvSpPr>
        <p:spPr>
          <a:xfrm>
            <a:off x="1881300" y="900650"/>
            <a:ext cx="5406000" cy="605400"/>
          </a:xfrm>
          <a:prstGeom prst="striped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FFFFFF"/>
              </a:gs>
              <a:gs pos="100000">
                <a:srgbClr val="B3B3B3"/>
              </a:gs>
            </a:gsLst>
            <a:lin ang="0" scaled="0"/>
          </a:gra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64" name="Google Shape;464;p5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183113" y="2048123"/>
            <a:ext cx="1533524" cy="23185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ownload.jpg" id="465" name="Google Shape;465;p5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86350" y="856938"/>
            <a:ext cx="1010925" cy="8055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ownload.jpg" id="466" name="Google Shape;466;p5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7547123" y="849189"/>
            <a:ext cx="805500" cy="80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7" name="Google Shape;467;p5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865200" y="2570183"/>
            <a:ext cx="1825626" cy="1095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68" name="Google Shape;468;p5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625963" y="2570183"/>
            <a:ext cx="1825626" cy="1095376"/>
          </a:xfrm>
          <a:prstGeom prst="rect">
            <a:avLst/>
          </a:prstGeom>
          <a:noFill/>
          <a:ln>
            <a:noFill/>
          </a:ln>
        </p:spPr>
      </p:pic>
      <p:sp>
        <p:nvSpPr>
          <p:cNvPr id="469" name="Google Shape;469;p52"/>
          <p:cNvSpPr/>
          <p:nvPr/>
        </p:nvSpPr>
        <p:spPr>
          <a:xfrm>
            <a:off x="6082030" y="4076700"/>
            <a:ext cx="2989500" cy="1000200"/>
          </a:xfrm>
          <a:prstGeom prst="roundRect">
            <a:avLst>
              <a:gd fmla="val 16667" name="adj"/>
            </a:avLst>
          </a:prstGeom>
          <a:solidFill>
            <a:srgbClr val="FFBE86"/>
          </a:solidFill>
          <a:ln>
            <a:noFill/>
          </a:ln>
          <a:effectLst>
            <a:outerShdw blurRad="40000" rotWithShape="0" dir="5400000" dist="23000">
              <a:srgbClr val="000000">
                <a:alpha val="349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Facilité de développement</a:t>
            </a:r>
            <a:endParaRPr b="1"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0" name="Google Shape;470;p52"/>
          <p:cNvSpPr/>
          <p:nvPr/>
        </p:nvSpPr>
        <p:spPr>
          <a:xfrm>
            <a:off x="48847" y="4091750"/>
            <a:ext cx="2989500" cy="1000200"/>
          </a:xfrm>
          <a:prstGeom prst="roundRect">
            <a:avLst>
              <a:gd fmla="val 16667" name="adj"/>
            </a:avLst>
          </a:prstGeom>
          <a:solidFill>
            <a:srgbClr val="FFBE86"/>
          </a:solidFill>
          <a:ln>
            <a:noFill/>
          </a:ln>
          <a:effectLst>
            <a:outerShdw blurRad="40000" rotWithShape="0" dir="5400000" dist="23000">
              <a:srgbClr val="000000">
                <a:alpha val="349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Facilité d’utilisation</a:t>
            </a:r>
            <a:endParaRPr b="1"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Bonne documentation</a:t>
            </a:r>
            <a:endParaRPr b="1"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71" name="Google Shape;471;p52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3038350" y="4076700"/>
            <a:ext cx="3043674" cy="100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53"/>
          <p:cNvSpPr txBox="1"/>
          <p:nvPr/>
        </p:nvSpPr>
        <p:spPr>
          <a:xfrm>
            <a:off x="2755900" y="2518391"/>
            <a:ext cx="3764400" cy="7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Apporte un cadre robuste</a:t>
            </a:r>
            <a:endParaRPr b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8" name="Google Shape;478;p53"/>
          <p:cNvSpPr/>
          <p:nvPr/>
        </p:nvSpPr>
        <p:spPr>
          <a:xfrm>
            <a:off x="712475" y="1438275"/>
            <a:ext cx="2988000" cy="876300"/>
          </a:xfrm>
          <a:prstGeom prst="roundRect">
            <a:avLst>
              <a:gd fmla="val 16667" name="adj"/>
            </a:avLst>
          </a:prstGeom>
          <a:solidFill>
            <a:srgbClr val="76A5AF"/>
          </a:solidFill>
          <a:ln>
            <a:noFill/>
          </a:ln>
          <a:effectLst>
            <a:outerShdw blurRad="40000" rotWithShape="0" dir="5400000" dist="23000">
              <a:srgbClr val="000000">
                <a:alpha val="349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Contrôle du pipeline </a:t>
            </a:r>
            <a:endParaRPr b="1"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et des données</a:t>
            </a:r>
            <a:endParaRPr b="1"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9" name="Google Shape;479;p53"/>
          <p:cNvSpPr txBox="1"/>
          <p:nvPr/>
        </p:nvSpPr>
        <p:spPr>
          <a:xfrm>
            <a:off x="1428750" y="3468504"/>
            <a:ext cx="5581800" cy="674100"/>
          </a:xfrm>
          <a:prstGeom prst="rect">
            <a:avLst/>
          </a:prstGeom>
          <a:noFill/>
          <a:ln cap="flat" cmpd="sng" w="38100">
            <a:solidFill>
              <a:srgbClr val="D8D8D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Vérifie le format des fichiers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Valide l’e</a:t>
            </a:r>
            <a:r>
              <a:rPr lang="f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nchaînement</a:t>
            </a:r>
            <a:r>
              <a:rPr lang="f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des outils</a:t>
            </a:r>
            <a:endParaRPr sz="1800"/>
          </a:p>
        </p:txBody>
      </p:sp>
      <p:pic>
        <p:nvPicPr>
          <p:cNvPr descr="download.png" id="480" name="Google Shape;480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4191463"/>
            <a:ext cx="728663" cy="728663"/>
          </a:xfrm>
          <a:prstGeom prst="rect">
            <a:avLst/>
          </a:prstGeom>
          <a:noFill/>
          <a:ln>
            <a:noFill/>
          </a:ln>
        </p:spPr>
      </p:pic>
      <p:sp>
        <p:nvSpPr>
          <p:cNvPr id="481" name="Google Shape;481;p53"/>
          <p:cNvSpPr txBox="1"/>
          <p:nvPr/>
        </p:nvSpPr>
        <p:spPr>
          <a:xfrm>
            <a:off x="1428750" y="4246095"/>
            <a:ext cx="5581800" cy="674100"/>
          </a:xfrm>
          <a:prstGeom prst="rect">
            <a:avLst/>
          </a:prstGeom>
          <a:noFill/>
          <a:ln cap="flat" cmpd="sng" w="38100">
            <a:solidFill>
              <a:srgbClr val="D8D8D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Automatisation de certaines étapes clefs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 ex : indexation de la </a:t>
            </a:r>
            <a:r>
              <a:rPr lang="f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référence</a:t>
            </a:r>
            <a:r>
              <a:rPr lang="f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)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Résultat de recherche d'images pour &quot;south green&quot;" id="482" name="Google Shape;482;p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6550" y="58528"/>
            <a:ext cx="1678018" cy="381356"/>
          </a:xfrm>
          <a:prstGeom prst="rect">
            <a:avLst/>
          </a:prstGeom>
          <a:noFill/>
          <a:ln>
            <a:noFill/>
          </a:ln>
        </p:spPr>
      </p:pic>
      <p:sp>
        <p:nvSpPr>
          <p:cNvPr id="483" name="Google Shape;483;p53"/>
          <p:cNvSpPr/>
          <p:nvPr/>
        </p:nvSpPr>
        <p:spPr>
          <a:xfrm>
            <a:off x="1881300" y="29259"/>
            <a:ext cx="7262700" cy="439800"/>
          </a:xfrm>
          <a:prstGeom prst="rect">
            <a:avLst/>
          </a:prstGeom>
          <a:solidFill>
            <a:srgbClr val="F79646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"/>
              <a:buFont typeface="Calibri"/>
              <a:buNone/>
            </a:pPr>
            <a:r>
              <a:rPr b="1" lang="fr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Pourquoi utiliser un gestionnaire de workflow?</a:t>
            </a:r>
            <a:endParaRPr sz="24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"/>
              <a:buFont typeface="Calibri"/>
              <a:buNone/>
            </a:pPr>
            <a:r>
              <a:t/>
            </a:r>
            <a:endParaRPr b="1" sz="3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84" name="Google Shape;484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5338" y="3513525"/>
            <a:ext cx="560450" cy="584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54"/>
          <p:cNvSpPr/>
          <p:nvPr/>
        </p:nvSpPr>
        <p:spPr>
          <a:xfrm>
            <a:off x="279400" y="3209925"/>
            <a:ext cx="2476500" cy="876300"/>
          </a:xfrm>
          <a:prstGeom prst="roundRect">
            <a:avLst>
              <a:gd fmla="val 16667" name="adj"/>
            </a:avLst>
          </a:prstGeom>
          <a:solidFill>
            <a:srgbClr val="76A5AF"/>
          </a:solidFill>
          <a:ln>
            <a:noFill/>
          </a:ln>
          <a:effectLst>
            <a:outerShdw blurRad="40000" rotWithShape="0" dir="5400000" dist="23000">
              <a:srgbClr val="000000">
                <a:alpha val="349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Reproductibilité &amp; traçabilité</a:t>
            </a:r>
            <a:endParaRPr b="1"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Résultat de recherche d'images pour &quot;south green&quot;" id="491" name="Google Shape;491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550" y="58528"/>
            <a:ext cx="1678018" cy="381356"/>
          </a:xfrm>
          <a:prstGeom prst="rect">
            <a:avLst/>
          </a:prstGeom>
          <a:noFill/>
          <a:ln>
            <a:noFill/>
          </a:ln>
        </p:spPr>
      </p:pic>
      <p:sp>
        <p:nvSpPr>
          <p:cNvPr id="492" name="Google Shape;492;p54"/>
          <p:cNvSpPr/>
          <p:nvPr/>
        </p:nvSpPr>
        <p:spPr>
          <a:xfrm>
            <a:off x="1881300" y="29259"/>
            <a:ext cx="7262700" cy="439800"/>
          </a:xfrm>
          <a:prstGeom prst="rect">
            <a:avLst/>
          </a:prstGeom>
          <a:solidFill>
            <a:srgbClr val="F79646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"/>
              <a:buFont typeface="Calibri"/>
              <a:buNone/>
            </a:pPr>
            <a:r>
              <a:rPr b="1" lang="fr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Pourquoi utiliser un gestionnaire de workflow?</a:t>
            </a:r>
            <a:endParaRPr sz="24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"/>
              <a:buFont typeface="Calibri"/>
              <a:buNone/>
            </a:pPr>
            <a:r>
              <a:t/>
            </a:r>
            <a:endParaRPr b="1" sz="3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3" name="Google Shape;493;p54"/>
          <p:cNvSpPr txBox="1"/>
          <p:nvPr/>
        </p:nvSpPr>
        <p:spPr>
          <a:xfrm>
            <a:off x="3267350" y="3648500"/>
            <a:ext cx="4762200" cy="785100"/>
          </a:xfrm>
          <a:prstGeom prst="rect">
            <a:avLst/>
          </a:prstGeom>
          <a:noFill/>
          <a:ln cap="flat" cmpd="sng" w="38100">
            <a:solidFill>
              <a:srgbClr val="D8D8D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Sauvegarde des options, version des logiciels,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partage des analyses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4" name="Google Shape;494;p54"/>
          <p:cNvSpPr txBox="1"/>
          <p:nvPr/>
        </p:nvSpPr>
        <p:spPr>
          <a:xfrm>
            <a:off x="2755900" y="2518391"/>
            <a:ext cx="3764400" cy="7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Apporte un cadre robuste</a:t>
            </a:r>
            <a:endParaRPr b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5" name="Google Shape;495;p54"/>
          <p:cNvSpPr/>
          <p:nvPr/>
        </p:nvSpPr>
        <p:spPr>
          <a:xfrm>
            <a:off x="712475" y="1438275"/>
            <a:ext cx="2988000" cy="876300"/>
          </a:xfrm>
          <a:prstGeom prst="roundRect">
            <a:avLst>
              <a:gd fmla="val 16667" name="adj"/>
            </a:avLst>
          </a:prstGeom>
          <a:solidFill>
            <a:srgbClr val="76A5AF"/>
          </a:solidFill>
          <a:ln>
            <a:noFill/>
          </a:ln>
          <a:effectLst>
            <a:outerShdw blurRad="40000" rotWithShape="0" dir="5400000" dist="23000">
              <a:srgbClr val="000000">
                <a:alpha val="349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Contrôle du pipeline </a:t>
            </a:r>
            <a:endParaRPr b="1"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et des données</a:t>
            </a:r>
            <a:endParaRPr b="1"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55"/>
          <p:cNvSpPr/>
          <p:nvPr/>
        </p:nvSpPr>
        <p:spPr>
          <a:xfrm>
            <a:off x="3467100" y="4171950"/>
            <a:ext cx="2595600" cy="876300"/>
          </a:xfrm>
          <a:prstGeom prst="roundRect">
            <a:avLst>
              <a:gd fmla="val 16667" name="adj"/>
            </a:avLst>
          </a:prstGeom>
          <a:solidFill>
            <a:srgbClr val="76A5AF"/>
          </a:solidFill>
          <a:ln>
            <a:noFill/>
          </a:ln>
          <a:effectLst>
            <a:outerShdw blurRad="40000" rotWithShape="0" dir="5400000" dist="23000">
              <a:srgbClr val="000000">
                <a:alpha val="349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Suivi des erreurs &amp; reprise en cours</a:t>
            </a:r>
            <a:endParaRPr b="1"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Résultat de recherche d'images pour &quot;south green&quot;" id="502" name="Google Shape;502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550" y="58528"/>
            <a:ext cx="1678018" cy="381356"/>
          </a:xfrm>
          <a:prstGeom prst="rect">
            <a:avLst/>
          </a:prstGeom>
          <a:noFill/>
          <a:ln>
            <a:noFill/>
          </a:ln>
        </p:spPr>
      </p:pic>
      <p:sp>
        <p:nvSpPr>
          <p:cNvPr id="503" name="Google Shape;503;p55"/>
          <p:cNvSpPr/>
          <p:nvPr/>
        </p:nvSpPr>
        <p:spPr>
          <a:xfrm>
            <a:off x="1881300" y="29259"/>
            <a:ext cx="7262700" cy="439800"/>
          </a:xfrm>
          <a:prstGeom prst="rect">
            <a:avLst/>
          </a:prstGeom>
          <a:solidFill>
            <a:srgbClr val="F79646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"/>
              <a:buFont typeface="Calibri"/>
              <a:buNone/>
            </a:pPr>
            <a:r>
              <a:rPr b="1" lang="fr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Pourquoi utiliser un gestionnaire de workflow?</a:t>
            </a:r>
            <a:endParaRPr sz="24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"/>
              <a:buFont typeface="Calibri"/>
              <a:buNone/>
            </a:pPr>
            <a:r>
              <a:t/>
            </a:r>
            <a:endParaRPr b="1" sz="3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4" name="Google Shape;504;p55"/>
          <p:cNvSpPr/>
          <p:nvPr/>
        </p:nvSpPr>
        <p:spPr>
          <a:xfrm>
            <a:off x="7324500" y="692025"/>
            <a:ext cx="381600" cy="345300"/>
          </a:xfrm>
          <a:prstGeom prst="roundRect">
            <a:avLst>
              <a:gd fmla="val 16667" name="adj"/>
            </a:avLst>
          </a:prstGeom>
          <a:solidFill>
            <a:srgbClr val="93C47D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55"/>
          <p:cNvSpPr/>
          <p:nvPr/>
        </p:nvSpPr>
        <p:spPr>
          <a:xfrm>
            <a:off x="7324500" y="1438275"/>
            <a:ext cx="381600" cy="345300"/>
          </a:xfrm>
          <a:prstGeom prst="roundRect">
            <a:avLst>
              <a:gd fmla="val 16667" name="adj"/>
            </a:avLst>
          </a:prstGeom>
          <a:solidFill>
            <a:srgbClr val="93C47D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p55"/>
          <p:cNvSpPr/>
          <p:nvPr/>
        </p:nvSpPr>
        <p:spPr>
          <a:xfrm>
            <a:off x="7324500" y="2184525"/>
            <a:ext cx="381600" cy="345300"/>
          </a:xfrm>
          <a:prstGeom prst="roundRect">
            <a:avLst>
              <a:gd fmla="val 16667" name="adj"/>
            </a:avLst>
          </a:prstGeom>
          <a:solidFill>
            <a:srgbClr val="E06666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07" name="Google Shape;507;p55"/>
          <p:cNvCxnSpPr>
            <a:stCxn id="504" idx="2"/>
            <a:endCxn id="505" idx="0"/>
          </p:cNvCxnSpPr>
          <p:nvPr/>
        </p:nvCxnSpPr>
        <p:spPr>
          <a:xfrm>
            <a:off x="7515300" y="1037325"/>
            <a:ext cx="0" cy="4011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08" name="Google Shape;508;p55"/>
          <p:cNvCxnSpPr/>
          <p:nvPr/>
        </p:nvCxnSpPr>
        <p:spPr>
          <a:xfrm>
            <a:off x="7515300" y="1783500"/>
            <a:ext cx="0" cy="4011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09" name="Google Shape;509;p55"/>
          <p:cNvCxnSpPr/>
          <p:nvPr/>
        </p:nvCxnSpPr>
        <p:spPr>
          <a:xfrm>
            <a:off x="7515300" y="2529750"/>
            <a:ext cx="0" cy="4011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10" name="Google Shape;510;p55"/>
          <p:cNvCxnSpPr/>
          <p:nvPr/>
        </p:nvCxnSpPr>
        <p:spPr>
          <a:xfrm>
            <a:off x="7515300" y="3276075"/>
            <a:ext cx="0" cy="4011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11" name="Google Shape;511;p55"/>
          <p:cNvCxnSpPr/>
          <p:nvPr/>
        </p:nvCxnSpPr>
        <p:spPr>
          <a:xfrm>
            <a:off x="7515300" y="4022325"/>
            <a:ext cx="0" cy="4011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12" name="Google Shape;512;p55"/>
          <p:cNvSpPr/>
          <p:nvPr/>
        </p:nvSpPr>
        <p:spPr>
          <a:xfrm>
            <a:off x="7324500" y="2930775"/>
            <a:ext cx="381600" cy="345300"/>
          </a:xfrm>
          <a:prstGeom prst="roundRect">
            <a:avLst>
              <a:gd fmla="val 16667" name="adj"/>
            </a:avLst>
          </a:prstGeom>
          <a:solidFill>
            <a:srgbClr val="E06666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p55"/>
          <p:cNvSpPr/>
          <p:nvPr/>
        </p:nvSpPr>
        <p:spPr>
          <a:xfrm>
            <a:off x="7324500" y="3677025"/>
            <a:ext cx="381600" cy="345300"/>
          </a:xfrm>
          <a:prstGeom prst="roundRect">
            <a:avLst>
              <a:gd fmla="val 16667" name="adj"/>
            </a:avLst>
          </a:prstGeom>
          <a:solidFill>
            <a:srgbClr val="E06666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" name="Google Shape;514;p55"/>
          <p:cNvSpPr/>
          <p:nvPr/>
        </p:nvSpPr>
        <p:spPr>
          <a:xfrm>
            <a:off x="7324500" y="4423275"/>
            <a:ext cx="381600" cy="345300"/>
          </a:xfrm>
          <a:prstGeom prst="roundRect">
            <a:avLst>
              <a:gd fmla="val 16667" name="adj"/>
            </a:avLst>
          </a:prstGeom>
          <a:solidFill>
            <a:srgbClr val="E06666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p55"/>
          <p:cNvSpPr/>
          <p:nvPr/>
        </p:nvSpPr>
        <p:spPr>
          <a:xfrm rot="10800000">
            <a:off x="7762903" y="2117615"/>
            <a:ext cx="381600" cy="3453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6" name="Google Shape;516;p55"/>
          <p:cNvSpPr/>
          <p:nvPr/>
        </p:nvSpPr>
        <p:spPr>
          <a:xfrm>
            <a:off x="7133675" y="2104802"/>
            <a:ext cx="381618" cy="281772"/>
          </a:xfrm>
          <a:prstGeom prst="irregularSeal2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" name="Google Shape;517;p55"/>
          <p:cNvSpPr/>
          <p:nvPr/>
        </p:nvSpPr>
        <p:spPr>
          <a:xfrm>
            <a:off x="279400" y="3209925"/>
            <a:ext cx="2476500" cy="876300"/>
          </a:xfrm>
          <a:prstGeom prst="roundRect">
            <a:avLst>
              <a:gd fmla="val 16667" name="adj"/>
            </a:avLst>
          </a:prstGeom>
          <a:solidFill>
            <a:srgbClr val="76A5AF"/>
          </a:solidFill>
          <a:ln>
            <a:noFill/>
          </a:ln>
          <a:effectLst>
            <a:outerShdw blurRad="40000" rotWithShape="0" dir="5400000" dist="23000">
              <a:srgbClr val="000000">
                <a:alpha val="349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Reproductibilité &amp; traçabilité</a:t>
            </a:r>
            <a:endParaRPr b="1"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8" name="Google Shape;518;p55"/>
          <p:cNvSpPr/>
          <p:nvPr/>
        </p:nvSpPr>
        <p:spPr>
          <a:xfrm>
            <a:off x="712475" y="1438275"/>
            <a:ext cx="2988000" cy="876300"/>
          </a:xfrm>
          <a:prstGeom prst="roundRect">
            <a:avLst>
              <a:gd fmla="val 16667" name="adj"/>
            </a:avLst>
          </a:prstGeom>
          <a:solidFill>
            <a:srgbClr val="76A5AF"/>
          </a:solidFill>
          <a:ln>
            <a:noFill/>
          </a:ln>
          <a:effectLst>
            <a:outerShdw blurRad="40000" rotWithShape="0" dir="5400000" dist="23000">
              <a:srgbClr val="000000">
                <a:alpha val="349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Contrôle du pipeline </a:t>
            </a:r>
            <a:endParaRPr b="1"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et des données</a:t>
            </a:r>
            <a:endParaRPr b="1"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9" name="Google Shape;519;p55"/>
          <p:cNvSpPr txBox="1"/>
          <p:nvPr/>
        </p:nvSpPr>
        <p:spPr>
          <a:xfrm>
            <a:off x="2755900" y="2518391"/>
            <a:ext cx="3764400" cy="7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Apporte un cadre robuste</a:t>
            </a:r>
            <a:endParaRPr b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ésultat de recherche d'images pour &quot;south green&quot;" id="525" name="Google Shape;525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550" y="58528"/>
            <a:ext cx="1678018" cy="381356"/>
          </a:xfrm>
          <a:prstGeom prst="rect">
            <a:avLst/>
          </a:prstGeom>
          <a:noFill/>
          <a:ln>
            <a:noFill/>
          </a:ln>
        </p:spPr>
      </p:pic>
      <p:sp>
        <p:nvSpPr>
          <p:cNvPr id="526" name="Google Shape;526;p56"/>
          <p:cNvSpPr/>
          <p:nvPr/>
        </p:nvSpPr>
        <p:spPr>
          <a:xfrm>
            <a:off x="1881300" y="29259"/>
            <a:ext cx="7262700" cy="439800"/>
          </a:xfrm>
          <a:prstGeom prst="rect">
            <a:avLst/>
          </a:prstGeom>
          <a:solidFill>
            <a:srgbClr val="F79646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"/>
              <a:buFont typeface="Calibri"/>
              <a:buNone/>
            </a:pPr>
            <a:r>
              <a:rPr b="1" lang="fr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Pourquoi utiliser un gestionnaire de workflow?</a:t>
            </a:r>
            <a:endParaRPr sz="24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"/>
              <a:buFont typeface="Calibri"/>
              <a:buNone/>
            </a:pPr>
            <a:r>
              <a:t/>
            </a:r>
            <a:endParaRPr b="1" sz="3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7" name="Google Shape;527;p56"/>
          <p:cNvSpPr/>
          <p:nvPr/>
        </p:nvSpPr>
        <p:spPr>
          <a:xfrm>
            <a:off x="279400" y="3209925"/>
            <a:ext cx="2476500" cy="876300"/>
          </a:xfrm>
          <a:prstGeom prst="roundRect">
            <a:avLst>
              <a:gd fmla="val 16667" name="adj"/>
            </a:avLst>
          </a:prstGeom>
          <a:solidFill>
            <a:srgbClr val="76A5AF"/>
          </a:solidFill>
          <a:ln>
            <a:noFill/>
          </a:ln>
          <a:effectLst>
            <a:outerShdw blurRad="40000" rotWithShape="0" dir="5400000" dist="23000">
              <a:srgbClr val="000000">
                <a:alpha val="349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Reproductibilité &amp; traçabilité</a:t>
            </a:r>
            <a:endParaRPr b="1"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8" name="Google Shape;528;p56"/>
          <p:cNvSpPr/>
          <p:nvPr/>
        </p:nvSpPr>
        <p:spPr>
          <a:xfrm>
            <a:off x="712475" y="1438275"/>
            <a:ext cx="2988000" cy="876300"/>
          </a:xfrm>
          <a:prstGeom prst="roundRect">
            <a:avLst>
              <a:gd fmla="val 16667" name="adj"/>
            </a:avLst>
          </a:prstGeom>
          <a:solidFill>
            <a:srgbClr val="76A5AF"/>
          </a:solidFill>
          <a:ln>
            <a:noFill/>
          </a:ln>
          <a:effectLst>
            <a:outerShdw blurRad="40000" rotWithShape="0" dir="5400000" dist="23000">
              <a:srgbClr val="000000">
                <a:alpha val="349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Contrôle du pipeline </a:t>
            </a:r>
            <a:endParaRPr b="1"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et des données</a:t>
            </a:r>
            <a:endParaRPr b="1"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9" name="Google Shape;529;p56"/>
          <p:cNvSpPr txBox="1"/>
          <p:nvPr/>
        </p:nvSpPr>
        <p:spPr>
          <a:xfrm>
            <a:off x="2755900" y="2518391"/>
            <a:ext cx="3764400" cy="7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Apporte un cadre robuste</a:t>
            </a:r>
            <a:endParaRPr b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0" name="Google Shape;530;p56"/>
          <p:cNvSpPr/>
          <p:nvPr/>
        </p:nvSpPr>
        <p:spPr>
          <a:xfrm>
            <a:off x="3467100" y="4171950"/>
            <a:ext cx="2595600" cy="876300"/>
          </a:xfrm>
          <a:prstGeom prst="roundRect">
            <a:avLst>
              <a:gd fmla="val 16667" name="adj"/>
            </a:avLst>
          </a:prstGeom>
          <a:solidFill>
            <a:srgbClr val="76A5AF"/>
          </a:solidFill>
          <a:ln>
            <a:noFill/>
          </a:ln>
          <a:effectLst>
            <a:outerShdw blurRad="40000" rotWithShape="0" dir="5400000" dist="23000">
              <a:srgbClr val="000000">
                <a:alpha val="349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Suivi des erreurs &amp; reprise en cours</a:t>
            </a:r>
            <a:endParaRPr b="1"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31" name="Google Shape;531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43100" y="891034"/>
            <a:ext cx="2318900" cy="2318900"/>
          </a:xfrm>
          <a:prstGeom prst="rect">
            <a:avLst/>
          </a:prstGeom>
          <a:noFill/>
          <a:ln>
            <a:noFill/>
          </a:ln>
        </p:spPr>
      </p:pic>
      <p:sp>
        <p:nvSpPr>
          <p:cNvPr id="532" name="Google Shape;532;p56"/>
          <p:cNvSpPr/>
          <p:nvPr/>
        </p:nvSpPr>
        <p:spPr>
          <a:xfrm>
            <a:off x="6464300" y="3454300"/>
            <a:ext cx="2476500" cy="876300"/>
          </a:xfrm>
          <a:prstGeom prst="roundRect">
            <a:avLst>
              <a:gd fmla="val 16667" name="adj"/>
            </a:avLst>
          </a:prstGeom>
          <a:solidFill>
            <a:srgbClr val="76A5AF"/>
          </a:solidFill>
          <a:ln>
            <a:noFill/>
          </a:ln>
          <a:effectLst>
            <a:outerShdw blurRad="40000" rotWithShape="0" dir="5400000" dist="23000">
              <a:srgbClr val="000000">
                <a:alpha val="349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Analyse de gros jeu de données</a:t>
            </a:r>
            <a:endParaRPr b="1"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57"/>
          <p:cNvSpPr/>
          <p:nvPr/>
        </p:nvSpPr>
        <p:spPr>
          <a:xfrm>
            <a:off x="6366650" y="1969100"/>
            <a:ext cx="2476500" cy="876300"/>
          </a:xfrm>
          <a:prstGeom prst="roundRect">
            <a:avLst>
              <a:gd fmla="val 16667" name="adj"/>
            </a:avLst>
          </a:prstGeom>
          <a:solidFill>
            <a:srgbClr val="76A5AF"/>
          </a:solidFill>
          <a:ln>
            <a:noFill/>
          </a:ln>
          <a:effectLst>
            <a:outerShdw blurRad="40000" rotWithShape="0" dir="5400000" dist="23000">
              <a:srgbClr val="000000">
                <a:alpha val="349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Connection HPC</a:t>
            </a:r>
            <a:endParaRPr b="1"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Parallélisation</a:t>
            </a:r>
            <a:endParaRPr b="1"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Résultat de recherche d'images pour &quot;south green&quot;" id="539" name="Google Shape;539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550" y="58528"/>
            <a:ext cx="1678018" cy="381356"/>
          </a:xfrm>
          <a:prstGeom prst="rect">
            <a:avLst/>
          </a:prstGeom>
          <a:noFill/>
          <a:ln>
            <a:noFill/>
          </a:ln>
        </p:spPr>
      </p:pic>
      <p:sp>
        <p:nvSpPr>
          <p:cNvPr id="540" name="Google Shape;540;p57"/>
          <p:cNvSpPr/>
          <p:nvPr/>
        </p:nvSpPr>
        <p:spPr>
          <a:xfrm>
            <a:off x="1881300" y="29259"/>
            <a:ext cx="7262700" cy="439800"/>
          </a:xfrm>
          <a:prstGeom prst="rect">
            <a:avLst/>
          </a:prstGeom>
          <a:solidFill>
            <a:srgbClr val="F79646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"/>
              <a:buFont typeface="Calibri"/>
              <a:buNone/>
            </a:pPr>
            <a:r>
              <a:rPr b="1" lang="fr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Pourquoi utiliser un gestionnaire de workflow?</a:t>
            </a:r>
            <a:endParaRPr sz="24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"/>
              <a:buFont typeface="Calibri"/>
              <a:buNone/>
            </a:pPr>
            <a:r>
              <a:t/>
            </a:r>
            <a:endParaRPr b="1" sz="3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1" name="Google Shape;541;p57"/>
          <p:cNvSpPr/>
          <p:nvPr/>
        </p:nvSpPr>
        <p:spPr>
          <a:xfrm>
            <a:off x="279400" y="3209925"/>
            <a:ext cx="2476500" cy="876300"/>
          </a:xfrm>
          <a:prstGeom prst="roundRect">
            <a:avLst>
              <a:gd fmla="val 16667" name="adj"/>
            </a:avLst>
          </a:prstGeom>
          <a:solidFill>
            <a:srgbClr val="76A5AF"/>
          </a:solidFill>
          <a:ln>
            <a:noFill/>
          </a:ln>
          <a:effectLst>
            <a:outerShdw blurRad="40000" rotWithShape="0" dir="5400000" dist="23000">
              <a:srgbClr val="000000">
                <a:alpha val="349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Reproductibilité &amp; traçabilité</a:t>
            </a:r>
            <a:endParaRPr b="1"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2" name="Google Shape;542;p57"/>
          <p:cNvSpPr/>
          <p:nvPr/>
        </p:nvSpPr>
        <p:spPr>
          <a:xfrm>
            <a:off x="712475" y="1438275"/>
            <a:ext cx="2988000" cy="876300"/>
          </a:xfrm>
          <a:prstGeom prst="roundRect">
            <a:avLst>
              <a:gd fmla="val 16667" name="adj"/>
            </a:avLst>
          </a:prstGeom>
          <a:solidFill>
            <a:srgbClr val="76A5AF"/>
          </a:solidFill>
          <a:ln>
            <a:noFill/>
          </a:ln>
          <a:effectLst>
            <a:outerShdw blurRad="40000" rotWithShape="0" dir="5400000" dist="23000">
              <a:srgbClr val="000000">
                <a:alpha val="349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Contrôle du pipeline </a:t>
            </a:r>
            <a:endParaRPr b="1"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et des données</a:t>
            </a:r>
            <a:endParaRPr b="1"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3" name="Google Shape;543;p57"/>
          <p:cNvSpPr txBox="1"/>
          <p:nvPr/>
        </p:nvSpPr>
        <p:spPr>
          <a:xfrm>
            <a:off x="2755900" y="2518391"/>
            <a:ext cx="3764400" cy="7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Apporte un cadre robuste</a:t>
            </a:r>
            <a:endParaRPr b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4" name="Google Shape;544;p57"/>
          <p:cNvSpPr/>
          <p:nvPr/>
        </p:nvSpPr>
        <p:spPr>
          <a:xfrm>
            <a:off x="3467100" y="4171950"/>
            <a:ext cx="2595600" cy="876300"/>
          </a:xfrm>
          <a:prstGeom prst="roundRect">
            <a:avLst>
              <a:gd fmla="val 16667" name="adj"/>
            </a:avLst>
          </a:prstGeom>
          <a:solidFill>
            <a:srgbClr val="76A5AF"/>
          </a:solidFill>
          <a:ln>
            <a:noFill/>
          </a:ln>
          <a:effectLst>
            <a:outerShdw blurRad="40000" rotWithShape="0" dir="5400000" dist="23000">
              <a:srgbClr val="000000">
                <a:alpha val="349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Suivi des erreurs &amp; reprise en cours</a:t>
            </a:r>
            <a:endParaRPr b="1"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5" name="Google Shape;545;p57"/>
          <p:cNvSpPr/>
          <p:nvPr/>
        </p:nvSpPr>
        <p:spPr>
          <a:xfrm>
            <a:off x="6464300" y="3454300"/>
            <a:ext cx="2476500" cy="876300"/>
          </a:xfrm>
          <a:prstGeom prst="roundRect">
            <a:avLst>
              <a:gd fmla="val 16667" name="adj"/>
            </a:avLst>
          </a:prstGeom>
          <a:solidFill>
            <a:srgbClr val="76A5AF"/>
          </a:solidFill>
          <a:ln>
            <a:noFill/>
          </a:ln>
          <a:effectLst>
            <a:outerShdw blurRad="40000" rotWithShape="0" dir="5400000" dist="23000">
              <a:srgbClr val="000000">
                <a:alpha val="349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Analyse de gros jeu de données</a:t>
            </a:r>
            <a:endParaRPr b="1"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46" name="Google Shape;546;p57"/>
          <p:cNvPicPr preferRelativeResize="0"/>
          <p:nvPr/>
        </p:nvPicPr>
        <p:blipFill rotWithShape="1">
          <a:blip r:embed="rId4">
            <a:alphaModFix/>
          </a:blip>
          <a:srcRect b="0" l="0" r="0" t="30045"/>
          <a:stretch/>
        </p:blipFill>
        <p:spPr>
          <a:xfrm>
            <a:off x="4602275" y="494288"/>
            <a:ext cx="1607324" cy="1998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58"/>
          <p:cNvSpPr/>
          <p:nvPr/>
        </p:nvSpPr>
        <p:spPr>
          <a:xfrm>
            <a:off x="6716713" y="57150"/>
            <a:ext cx="1752600" cy="491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53" name="Google Shape;553;p58"/>
          <p:cNvPicPr preferRelativeResize="0"/>
          <p:nvPr/>
        </p:nvPicPr>
        <p:blipFill rotWithShape="1">
          <a:blip r:embed="rId3">
            <a:alphaModFix/>
          </a:blip>
          <a:srcRect b="41588" l="0" r="0" t="32433"/>
          <a:stretch/>
        </p:blipFill>
        <p:spPr>
          <a:xfrm>
            <a:off x="6576600" y="746803"/>
            <a:ext cx="1752600" cy="34145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ésultat de recherche d'images pour &quot;south green&quot;" id="554" name="Google Shape;554;p5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6550" y="58528"/>
            <a:ext cx="1678018" cy="381356"/>
          </a:xfrm>
          <a:prstGeom prst="rect">
            <a:avLst/>
          </a:prstGeom>
          <a:noFill/>
          <a:ln>
            <a:noFill/>
          </a:ln>
        </p:spPr>
      </p:pic>
      <p:sp>
        <p:nvSpPr>
          <p:cNvPr id="555" name="Google Shape;555;p58"/>
          <p:cNvSpPr/>
          <p:nvPr/>
        </p:nvSpPr>
        <p:spPr>
          <a:xfrm>
            <a:off x="1881300" y="29259"/>
            <a:ext cx="7262700" cy="439800"/>
          </a:xfrm>
          <a:prstGeom prst="rect">
            <a:avLst/>
          </a:prstGeom>
          <a:solidFill>
            <a:srgbClr val="F79646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"/>
              <a:buFont typeface="Calibri"/>
              <a:buNone/>
            </a:pPr>
            <a:r>
              <a:rPr b="1" lang="fr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Pourquoi utiliser un gestionnaire de workflow?</a:t>
            </a:r>
            <a:endParaRPr sz="24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"/>
              <a:buFont typeface="Calibri"/>
              <a:buNone/>
            </a:pPr>
            <a:r>
              <a:t/>
            </a:r>
            <a:endParaRPr b="1" sz="3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556" name="Google Shape;556;p58"/>
          <p:cNvGraphicFramePr/>
          <p:nvPr/>
        </p:nvGraphicFramePr>
        <p:xfrm>
          <a:off x="225125" y="11654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{DD8E105F-6B6D-4C53-83C5-88333C5307C4}</a:tableStyleId>
              </a:tblPr>
              <a:tblGrid>
                <a:gridCol w="2440200"/>
                <a:gridCol w="3129075"/>
                <a:gridCol w="3124450"/>
              </a:tblGrid>
              <a:tr h="4538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400">
                          <a:solidFill>
                            <a:schemeClr val="lt1"/>
                          </a:solidFill>
                        </a:rPr>
                        <a:t>Interface</a:t>
                      </a:r>
                      <a:endParaRPr b="1" sz="1400">
                        <a:solidFill>
                          <a:schemeClr val="lt1"/>
                        </a:solidFill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400"/>
                        <a:t>Command line</a:t>
                      </a:r>
                      <a:endParaRPr sz="1400"/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400"/>
                        <a:t>GUI (Web interface)</a:t>
                      </a:r>
                      <a:endParaRPr sz="1400"/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81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400">
                          <a:solidFill>
                            <a:schemeClr val="lt1"/>
                          </a:solidFill>
                        </a:rPr>
                        <a:t>Predefined Pipelines</a:t>
                      </a:r>
                      <a:endParaRPr b="1" sz="1400">
                        <a:solidFill>
                          <a:schemeClr val="lt1"/>
                        </a:solidFill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400">
                          <a:solidFill>
                            <a:schemeClr val="dk1"/>
                          </a:solidFill>
                        </a:rPr>
                        <a:t>SNP calling, RNASeq and WGS large scale ...</a:t>
                      </a:r>
                      <a:endParaRPr sz="1400"/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fr" sz="1400">
                          <a:solidFill>
                            <a:schemeClr val="dk1"/>
                          </a:solidFill>
                        </a:rPr>
                        <a:t>Metagenomics, RNASeq, SNP calling, post-analyses ...</a:t>
                      </a:r>
                      <a:endParaRPr sz="1400"/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38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400">
                          <a:solidFill>
                            <a:schemeClr val="lt1"/>
                          </a:solidFill>
                        </a:rPr>
                        <a:t>Number of Samples</a:t>
                      </a:r>
                      <a:endParaRPr b="1" sz="1400">
                        <a:solidFill>
                          <a:schemeClr val="lt1"/>
                        </a:solidFill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+++</a:t>
                      </a:r>
                      <a:endParaRPr sz="1400"/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fr">
                          <a:solidFill>
                            <a:schemeClr val="dk1"/>
                          </a:solidFill>
                        </a:rPr>
                        <a:t>++</a:t>
                      </a:r>
                      <a:endParaRPr sz="1400"/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38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400">
                          <a:solidFill>
                            <a:schemeClr val="lt1"/>
                          </a:solidFill>
                        </a:rPr>
                        <a:t>Quota </a:t>
                      </a:r>
                      <a:endParaRPr b="1" sz="1400"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400">
                          <a:solidFill>
                            <a:schemeClr val="lt1"/>
                          </a:solidFill>
                        </a:rPr>
                        <a:t>(related to infra)</a:t>
                      </a:r>
                      <a:endParaRPr b="1" sz="1400">
                        <a:solidFill>
                          <a:schemeClr val="lt1"/>
                        </a:solidFill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400"/>
                        <a:t>Disk space “/data/projects”  </a:t>
                      </a:r>
                      <a:endParaRPr sz="1400"/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400"/>
                        <a:t>IRD           100Go data</a:t>
                      </a:r>
                      <a:endParaRPr sz="14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400"/>
                        <a:t>Cirad      100Go =&gt; 300Go</a:t>
                      </a:r>
                      <a:endParaRPr sz="1400"/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81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400">
                          <a:solidFill>
                            <a:schemeClr val="lt1"/>
                          </a:solidFill>
                        </a:rPr>
                        <a:t>Parallelization </a:t>
                      </a:r>
                      <a:endParaRPr b="1" sz="1400"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400">
                          <a:solidFill>
                            <a:schemeClr val="lt1"/>
                          </a:solidFill>
                        </a:rPr>
                        <a:t>(related to infra conf)</a:t>
                      </a:r>
                      <a:endParaRPr b="1" sz="1400">
                        <a:solidFill>
                          <a:schemeClr val="lt1"/>
                        </a:solidFill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400"/>
                        <a:t>IRD          300 cores</a:t>
                      </a:r>
                      <a:endParaRPr sz="14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400"/>
                        <a:t>Cirad        600 cores</a:t>
                      </a:r>
                      <a:endParaRPr sz="1400"/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400"/>
                        <a:t>IRD        </a:t>
                      </a:r>
                      <a:r>
                        <a:rPr i="1" lang="fr" sz="1400"/>
                        <a:t>16 cores </a:t>
                      </a:r>
                      <a:r>
                        <a:rPr lang="fr" sz="1400"/>
                        <a:t>/ </a:t>
                      </a:r>
                      <a:r>
                        <a:rPr i="1" lang="fr" sz="1400"/>
                        <a:t>one node</a:t>
                      </a:r>
                      <a:endParaRPr i="1" sz="14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400"/>
                        <a:t>Cirad        </a:t>
                      </a:r>
                      <a:r>
                        <a:rPr i="1" lang="fr" sz="1400"/>
                        <a:t>200 cores</a:t>
                      </a:r>
                      <a:endParaRPr i="1" sz="1400"/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81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400">
                          <a:solidFill>
                            <a:schemeClr val="lt1"/>
                          </a:solidFill>
                        </a:rPr>
                        <a:t>Number of tools available</a:t>
                      </a:r>
                      <a:endParaRPr b="1" sz="1400">
                        <a:solidFill>
                          <a:schemeClr val="lt1"/>
                        </a:solidFill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++ (120)</a:t>
                      </a:r>
                      <a:endParaRPr sz="1400"/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>
                          <a:solidFill>
                            <a:schemeClr val="dk1"/>
                          </a:solidFill>
                        </a:rPr>
                        <a:t>++++ (5500 avail)</a:t>
                      </a:r>
                      <a:endParaRPr sz="1400"/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81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400">
                          <a:solidFill>
                            <a:schemeClr val="lt1"/>
                          </a:solidFill>
                        </a:rPr>
                        <a:t>Post-analyses</a:t>
                      </a:r>
                      <a:endParaRPr b="1" sz="1400"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400">
                          <a:solidFill>
                            <a:schemeClr val="lt1"/>
                          </a:solidFill>
                        </a:rPr>
                        <a:t>Graphical figures</a:t>
                      </a:r>
                      <a:endParaRPr b="1" sz="1400">
                        <a:solidFill>
                          <a:schemeClr val="lt1"/>
                        </a:solidFill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400"/>
                        <a:t>Not yet</a:t>
                      </a:r>
                      <a:endParaRPr sz="1400"/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400"/>
                        <a:t>Yes</a:t>
                      </a:r>
                      <a:endParaRPr sz="1400"/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557" name="Google Shape;557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45176" y="746820"/>
            <a:ext cx="1417856" cy="30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2175" y="780600"/>
            <a:ext cx="2056988" cy="20569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67062" y="36300"/>
            <a:ext cx="2557407" cy="744300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41"/>
          <p:cNvSpPr/>
          <p:nvPr/>
        </p:nvSpPr>
        <p:spPr>
          <a:xfrm>
            <a:off x="2408625" y="1233450"/>
            <a:ext cx="6529800" cy="14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fr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Bioinformatics platform dedicated to the genetics and genomics of tropical and Mediterranean plants and their pathogens</a:t>
            </a:r>
            <a:endParaRPr sz="2200"/>
          </a:p>
        </p:txBody>
      </p:sp>
      <p:pic>
        <p:nvPicPr>
          <p:cNvPr id="213" name="Google Shape;213;p4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55075" y="2967956"/>
            <a:ext cx="3048451" cy="1257481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41"/>
          <p:cNvSpPr txBox="1"/>
          <p:nvPr/>
        </p:nvSpPr>
        <p:spPr>
          <a:xfrm>
            <a:off x="911725" y="4657294"/>
            <a:ext cx="3409800" cy="37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 Black"/>
              <a:buNone/>
            </a:pPr>
            <a:r>
              <a:rPr b="0" i="0" lang="fr" sz="2400" u="none" cap="none" strike="noStrike">
                <a:solidFill>
                  <a:schemeClr val="accent5"/>
                </a:solidFill>
                <a:latin typeface="Arial Black"/>
                <a:ea typeface="Arial Black"/>
                <a:cs typeface="Arial Black"/>
                <a:sym typeface="Arial Black"/>
              </a:rPr>
              <a:t>www.southgreen.fr</a:t>
            </a:r>
            <a:endParaRPr b="0" i="0" sz="2400" u="none" cap="none" strike="noStrike">
              <a:solidFill>
                <a:schemeClr val="accent5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grpSp>
        <p:nvGrpSpPr>
          <p:cNvPr id="215" name="Google Shape;215;p41"/>
          <p:cNvGrpSpPr/>
          <p:nvPr/>
        </p:nvGrpSpPr>
        <p:grpSpPr>
          <a:xfrm>
            <a:off x="5356743" y="2889101"/>
            <a:ext cx="853686" cy="996995"/>
            <a:chOff x="14262644" y="7025850"/>
            <a:chExt cx="2174442" cy="2109149"/>
          </a:xfrm>
        </p:grpSpPr>
        <p:pic>
          <p:nvPicPr>
            <p:cNvPr descr="Résultat de recherche d'images pour &quot;rice plant&quot;" id="216" name="Google Shape;216;p41"/>
            <p:cNvPicPr preferRelativeResize="0"/>
            <p:nvPr/>
          </p:nvPicPr>
          <p:blipFill rotWithShape="1">
            <a:blip r:embed="rId6">
              <a:alphaModFix/>
            </a:blip>
            <a:srcRect b="0" l="12151" r="1848" t="0"/>
            <a:stretch/>
          </p:blipFill>
          <p:spPr>
            <a:xfrm>
              <a:off x="14262644" y="7025850"/>
              <a:ext cx="2174442" cy="168559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" name="Google Shape;217;p41"/>
            <p:cNvSpPr txBox="1"/>
            <p:nvPr/>
          </p:nvSpPr>
          <p:spPr>
            <a:xfrm>
              <a:off x="14343586" y="8686799"/>
              <a:ext cx="2064000" cy="44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1" i="0" lang="fr" u="none" cap="none" strike="noStrike">
                  <a:solidFill>
                    <a:srgbClr val="33B33B"/>
                  </a:solidFill>
                </a:rPr>
                <a:t>Rice</a:t>
              </a:r>
              <a:endParaRPr b="1" i="0" u="none" cap="none" strike="noStrike">
                <a:solidFill>
                  <a:srgbClr val="33B33B"/>
                </a:solidFill>
              </a:endParaRPr>
            </a:p>
          </p:txBody>
        </p:sp>
      </p:grpSp>
      <p:pic>
        <p:nvPicPr>
          <p:cNvPr descr="Résultat de recherche d'images pour &quot;caféier plant&quot;" id="218" name="Google Shape;218;p41"/>
          <p:cNvPicPr preferRelativeResize="0"/>
          <p:nvPr/>
        </p:nvPicPr>
        <p:blipFill rotWithShape="1">
          <a:blip r:embed="rId7">
            <a:alphaModFix/>
          </a:blip>
          <a:srcRect b="0" l="8943" r="13693" t="0"/>
          <a:stretch/>
        </p:blipFill>
        <p:spPr>
          <a:xfrm>
            <a:off x="5927753" y="4018715"/>
            <a:ext cx="679891" cy="793677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41"/>
          <p:cNvSpPr txBox="1"/>
          <p:nvPr/>
        </p:nvSpPr>
        <p:spPr>
          <a:xfrm>
            <a:off x="5852901" y="4828106"/>
            <a:ext cx="747900" cy="2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fr" u="none" cap="none" strike="noStrike">
                <a:solidFill>
                  <a:srgbClr val="33B33B"/>
                </a:solidFill>
              </a:rPr>
              <a:t>Coffee</a:t>
            </a:r>
            <a:endParaRPr b="1" i="0" u="none" cap="none" strike="noStrike">
              <a:solidFill>
                <a:srgbClr val="33B33B"/>
              </a:solidFill>
            </a:endParaRPr>
          </a:p>
        </p:txBody>
      </p:sp>
      <p:pic>
        <p:nvPicPr>
          <p:cNvPr id="220" name="Google Shape;220;p41"/>
          <p:cNvPicPr preferRelativeResize="0"/>
          <p:nvPr/>
        </p:nvPicPr>
        <p:blipFill rotWithShape="1">
          <a:blip r:embed="rId8">
            <a:alphaModFix/>
          </a:blip>
          <a:srcRect b="0" l="10731" r="10880" t="0"/>
          <a:stretch/>
        </p:blipFill>
        <p:spPr>
          <a:xfrm>
            <a:off x="6826738" y="3989839"/>
            <a:ext cx="778098" cy="793676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41"/>
          <p:cNvSpPr txBox="1"/>
          <p:nvPr/>
        </p:nvSpPr>
        <p:spPr>
          <a:xfrm>
            <a:off x="6743106" y="4840667"/>
            <a:ext cx="9558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1" lang="fr" u="none" cap="none" strike="noStrike">
                <a:solidFill>
                  <a:srgbClr val="33B33B"/>
                </a:solidFill>
              </a:rPr>
              <a:t>Cassava</a:t>
            </a:r>
            <a:endParaRPr b="1" i="1" u="none" cap="none" strike="noStrike">
              <a:solidFill>
                <a:srgbClr val="33B33B"/>
              </a:solidFill>
            </a:endParaRPr>
          </a:p>
        </p:txBody>
      </p:sp>
      <p:pic>
        <p:nvPicPr>
          <p:cNvPr id="222" name="Google Shape;222;p4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984668" y="3988197"/>
            <a:ext cx="747863" cy="796950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41"/>
          <p:cNvSpPr txBox="1"/>
          <p:nvPr/>
        </p:nvSpPr>
        <p:spPr>
          <a:xfrm>
            <a:off x="7715324" y="4840667"/>
            <a:ext cx="1353300" cy="19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1" lang="fr" u="none" cap="none" strike="noStrike">
                <a:solidFill>
                  <a:srgbClr val="33B33B"/>
                </a:solidFill>
              </a:rPr>
              <a:t>Magnaporthe</a:t>
            </a:r>
            <a:endParaRPr b="1" i="1" u="none" cap="none" strike="noStrike">
              <a:solidFill>
                <a:srgbClr val="33B33B"/>
              </a:solidFill>
            </a:endParaRPr>
          </a:p>
        </p:txBody>
      </p:sp>
      <p:pic>
        <p:nvPicPr>
          <p:cNvPr id="224" name="Google Shape;224;p4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7535871" y="2885863"/>
            <a:ext cx="878848" cy="79367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25" name="Google Shape;225;p41"/>
          <p:cNvSpPr txBox="1"/>
          <p:nvPr/>
        </p:nvSpPr>
        <p:spPr>
          <a:xfrm>
            <a:off x="7520295" y="3675569"/>
            <a:ext cx="906300" cy="1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fr" u="none" cap="none" strike="noStrike">
                <a:solidFill>
                  <a:srgbClr val="33B33B"/>
                </a:solidFill>
              </a:rPr>
              <a:t>Palm</a:t>
            </a:r>
            <a:endParaRPr b="1" i="0" u="none" cap="none" strike="noStrike">
              <a:solidFill>
                <a:srgbClr val="33B33B"/>
              </a:solidFill>
            </a:endParaRPr>
          </a:p>
        </p:txBody>
      </p:sp>
      <p:pic>
        <p:nvPicPr>
          <p:cNvPr descr="Résultat de recherche d'images pour &quot;bananier&quot;" id="226" name="Google Shape;226;p41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6479380" y="2881816"/>
            <a:ext cx="753826" cy="79367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27" name="Google Shape;227;p41"/>
          <p:cNvSpPr txBox="1"/>
          <p:nvPr/>
        </p:nvSpPr>
        <p:spPr>
          <a:xfrm>
            <a:off x="6383450" y="3681750"/>
            <a:ext cx="955800" cy="1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fr">
                <a:solidFill>
                  <a:srgbClr val="33B33B"/>
                </a:solidFill>
              </a:rPr>
              <a:t>Banana</a:t>
            </a:r>
            <a:endParaRPr b="1">
              <a:solidFill>
                <a:srgbClr val="33B33B"/>
              </a:solidFill>
            </a:endParaRPr>
          </a:p>
        </p:txBody>
      </p:sp>
      <p:pic>
        <p:nvPicPr>
          <p:cNvPr id="228" name="Google Shape;228;p41"/>
          <p:cNvPicPr preferRelativeResize="0"/>
          <p:nvPr/>
        </p:nvPicPr>
        <p:blipFill rotWithShape="1">
          <a:blip r:embed="rId12">
            <a:alphaModFix/>
          </a:blip>
          <a:srcRect b="0" l="14485" r="9393" t="0"/>
          <a:stretch/>
        </p:blipFill>
        <p:spPr>
          <a:xfrm>
            <a:off x="4953262" y="4022198"/>
            <a:ext cx="740904" cy="78289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29" name="Google Shape;229;p41"/>
          <p:cNvSpPr txBox="1"/>
          <p:nvPr/>
        </p:nvSpPr>
        <p:spPr>
          <a:xfrm>
            <a:off x="4824449" y="4862231"/>
            <a:ext cx="998700" cy="17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fr" u="none" cap="none" strike="noStrike">
                <a:solidFill>
                  <a:srgbClr val="33B33B"/>
                </a:solidFill>
              </a:rPr>
              <a:t>Sorghum</a:t>
            </a:r>
            <a:endParaRPr b="1" i="0" u="none" cap="none" strike="noStrike">
              <a:solidFill>
                <a:srgbClr val="33B33B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59"/>
          <p:cNvSpPr txBox="1"/>
          <p:nvPr>
            <p:ph type="ctrTitle"/>
          </p:nvPr>
        </p:nvSpPr>
        <p:spPr>
          <a:xfrm>
            <a:off x="371100" y="1096521"/>
            <a:ext cx="8206200" cy="17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Introduction au gestionnaire de workflow:</a:t>
            </a:r>
            <a:endParaRPr/>
          </a:p>
        </p:txBody>
      </p:sp>
      <p:pic>
        <p:nvPicPr>
          <p:cNvPr descr="Résultat de recherche d'images pour &quot;south green&quot;" id="563" name="Google Shape;563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550" y="58528"/>
            <a:ext cx="1678018" cy="381356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30850" y="1995925"/>
            <a:ext cx="5764575" cy="204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ésultat de recherche d'images pour &quot;south green&quot;" id="569" name="Google Shape;569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550" y="58528"/>
            <a:ext cx="1678018" cy="381356"/>
          </a:xfrm>
          <a:prstGeom prst="rect">
            <a:avLst/>
          </a:prstGeom>
          <a:noFill/>
          <a:ln>
            <a:noFill/>
          </a:ln>
        </p:spPr>
      </p:pic>
      <p:sp>
        <p:nvSpPr>
          <p:cNvPr id="570" name="Google Shape;570;p60"/>
          <p:cNvSpPr txBox="1"/>
          <p:nvPr/>
        </p:nvSpPr>
        <p:spPr>
          <a:xfrm>
            <a:off x="106550" y="592225"/>
            <a:ext cx="8874000" cy="13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-"/>
            </a:pPr>
            <a:r>
              <a:rPr lang="f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Plateforme de fouille et de gestion de données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-"/>
            </a:pPr>
            <a:r>
              <a:rPr lang="f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Rendre la bioinformatique accessible sans compétence en programmation informatique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1" name="Google Shape;571;p60"/>
          <p:cNvSpPr/>
          <p:nvPr/>
        </p:nvSpPr>
        <p:spPr>
          <a:xfrm>
            <a:off x="1881300" y="29248"/>
            <a:ext cx="7262700" cy="525000"/>
          </a:xfrm>
          <a:prstGeom prst="rect">
            <a:avLst/>
          </a:prstGeom>
          <a:solidFill>
            <a:srgbClr val="F79646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"/>
              <a:buFont typeface="Calibri"/>
              <a:buNone/>
            </a:pPr>
            <a:r>
              <a:rPr b="1" lang="fr" sz="3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Galaxy : Introduction</a:t>
            </a:r>
            <a:endParaRPr/>
          </a:p>
        </p:txBody>
      </p:sp>
      <p:pic>
        <p:nvPicPr>
          <p:cNvPr id="572" name="Google Shape;572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5349" y="1510625"/>
            <a:ext cx="6936399" cy="2534925"/>
          </a:xfrm>
          <a:prstGeom prst="rect">
            <a:avLst/>
          </a:prstGeom>
          <a:noFill/>
          <a:ln>
            <a:noFill/>
          </a:ln>
        </p:spPr>
      </p:pic>
      <p:sp>
        <p:nvSpPr>
          <p:cNvPr id="573" name="Google Shape;573;p60"/>
          <p:cNvSpPr txBox="1"/>
          <p:nvPr/>
        </p:nvSpPr>
        <p:spPr>
          <a:xfrm>
            <a:off x="106550" y="4133775"/>
            <a:ext cx="8813400" cy="106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Instance IRD : </a:t>
            </a:r>
            <a:r>
              <a:rPr lang="fr" sz="18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http://bioinfo-inter.ird.fr:8080</a:t>
            </a:r>
            <a:r>
              <a:rPr lang="f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Instance SouthGreen : </a:t>
            </a:r>
            <a:r>
              <a:rPr lang="fr" sz="18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6"/>
              </a:rPr>
              <a:t>http://galaxy.southgreen.fr/galaxy/</a:t>
            </a:r>
            <a:r>
              <a:rPr lang="f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ésultat de recherche d'images pour &quot;south green&quot;" id="578" name="Google Shape;578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550" y="58528"/>
            <a:ext cx="1678018" cy="381356"/>
          </a:xfrm>
          <a:prstGeom prst="rect">
            <a:avLst/>
          </a:prstGeom>
          <a:noFill/>
          <a:ln>
            <a:noFill/>
          </a:ln>
        </p:spPr>
      </p:pic>
      <p:sp>
        <p:nvSpPr>
          <p:cNvPr id="579" name="Google Shape;579;p61"/>
          <p:cNvSpPr txBox="1"/>
          <p:nvPr/>
        </p:nvSpPr>
        <p:spPr>
          <a:xfrm>
            <a:off x="354750" y="737350"/>
            <a:ext cx="8176200" cy="18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Connectez-vous sur la plateforme Galaxy IRD à l’adresse suivante :</a:t>
            </a:r>
            <a:r>
              <a:rPr lang="fr" sz="1800" u="sng">
                <a:solidFill>
                  <a:srgbClr val="1155CC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 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fr" sz="1800" u="sng">
                <a:solidFill>
                  <a:schemeClr val="hlink"/>
                </a:solidFill>
                <a:hlinkClick r:id="rId5"/>
              </a:rPr>
              <a:t>http://bioinfo-inter.ird.fr:8080/</a:t>
            </a:r>
            <a:r>
              <a:rPr lang="fr" sz="1800"/>
              <a:t> </a:t>
            </a:r>
            <a:endParaRPr sz="1800">
              <a:uFill>
                <a:noFill/>
              </a:uFill>
              <a:hlinkClick r:id="rId6"/>
            </a:endParaRPr>
          </a:p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</a:t>
            </a:r>
            <a:r>
              <a:rPr lang="f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tilisez pour aujourd’hui le compte formationN/formationN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0" name="Google Shape;580;p61"/>
          <p:cNvSpPr/>
          <p:nvPr/>
        </p:nvSpPr>
        <p:spPr>
          <a:xfrm>
            <a:off x="1881300" y="29248"/>
            <a:ext cx="7262700" cy="525000"/>
          </a:xfrm>
          <a:prstGeom prst="rect">
            <a:avLst/>
          </a:prstGeom>
          <a:solidFill>
            <a:srgbClr val="F79646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"/>
              <a:buFont typeface="Calibri"/>
              <a:buNone/>
            </a:pPr>
            <a:r>
              <a:rPr b="1" lang="fr" sz="3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Galaxy : Connection</a:t>
            </a:r>
            <a:endParaRPr/>
          </a:p>
        </p:txBody>
      </p:sp>
      <p:sp>
        <p:nvSpPr>
          <p:cNvPr id="581" name="Google Shape;581;p61"/>
          <p:cNvSpPr/>
          <p:nvPr/>
        </p:nvSpPr>
        <p:spPr>
          <a:xfrm>
            <a:off x="7770975" y="58525"/>
            <a:ext cx="1199700" cy="1067400"/>
          </a:xfrm>
          <a:prstGeom prst="ellipse">
            <a:avLst/>
          </a:prstGeom>
          <a:solidFill>
            <a:srgbClr val="351C75"/>
          </a:solidFill>
          <a:ln cap="flat" cmpd="sng" w="1905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300">
                <a:solidFill>
                  <a:schemeClr val="lt1"/>
                </a:solidFill>
                <a:latin typeface="Pacifico"/>
                <a:ea typeface="Pacifico"/>
                <a:cs typeface="Pacifico"/>
                <a:sym typeface="Pacifico"/>
              </a:rPr>
              <a:t>TP</a:t>
            </a:r>
            <a:endParaRPr b="1" sz="3300">
              <a:solidFill>
                <a:schemeClr val="lt1"/>
              </a:solidFill>
              <a:latin typeface="Pacifico"/>
              <a:ea typeface="Pacifico"/>
              <a:cs typeface="Pacifico"/>
              <a:sym typeface="Pacifico"/>
            </a:endParaRPr>
          </a:p>
        </p:txBody>
      </p:sp>
      <p:pic>
        <p:nvPicPr>
          <p:cNvPr id="582" name="Google Shape;582;p6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0" y="2116629"/>
            <a:ext cx="9144001" cy="30797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7" name="Google Shape;587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2113" y="634225"/>
            <a:ext cx="7359772" cy="37226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ésultat de recherche d'images pour &quot;south green&quot;" id="588" name="Google Shape;588;p6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6550" y="58528"/>
            <a:ext cx="1678018" cy="381356"/>
          </a:xfrm>
          <a:prstGeom prst="rect">
            <a:avLst/>
          </a:prstGeom>
          <a:noFill/>
          <a:ln>
            <a:noFill/>
          </a:ln>
        </p:spPr>
      </p:pic>
      <p:sp>
        <p:nvSpPr>
          <p:cNvPr id="589" name="Google Shape;589;p62"/>
          <p:cNvSpPr txBox="1"/>
          <p:nvPr/>
        </p:nvSpPr>
        <p:spPr>
          <a:xfrm>
            <a:off x="3188750" y="125950"/>
            <a:ext cx="3704100" cy="4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400">
                <a:solidFill>
                  <a:schemeClr val="accent6"/>
                </a:solidFill>
              </a:rPr>
              <a:t>Interface principale</a:t>
            </a:r>
            <a:endParaRPr b="1" sz="2400">
              <a:solidFill>
                <a:schemeClr val="accent6"/>
              </a:solidFill>
            </a:endParaRPr>
          </a:p>
        </p:txBody>
      </p:sp>
      <p:sp>
        <p:nvSpPr>
          <p:cNvPr id="590" name="Google Shape;590;p62"/>
          <p:cNvSpPr/>
          <p:nvPr/>
        </p:nvSpPr>
        <p:spPr>
          <a:xfrm>
            <a:off x="892125" y="644175"/>
            <a:ext cx="827400" cy="3722700"/>
          </a:xfrm>
          <a:prstGeom prst="rect">
            <a:avLst/>
          </a:prstGeom>
          <a:noFill/>
          <a:ln cap="flat" cmpd="sng" w="28575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1" name="Google Shape;591;p62"/>
          <p:cNvSpPr txBox="1"/>
          <p:nvPr/>
        </p:nvSpPr>
        <p:spPr>
          <a:xfrm>
            <a:off x="870075" y="4373175"/>
            <a:ext cx="719100" cy="3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1155CC"/>
                </a:solidFill>
              </a:rPr>
              <a:t>outils</a:t>
            </a:r>
            <a:endParaRPr>
              <a:solidFill>
                <a:srgbClr val="1155CC"/>
              </a:solidFill>
            </a:endParaRPr>
          </a:p>
        </p:txBody>
      </p:sp>
      <p:sp>
        <p:nvSpPr>
          <p:cNvPr id="592" name="Google Shape;592;p62"/>
          <p:cNvSpPr/>
          <p:nvPr/>
        </p:nvSpPr>
        <p:spPr>
          <a:xfrm>
            <a:off x="1784575" y="644175"/>
            <a:ext cx="5587800" cy="37227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3" name="Google Shape;593;p62"/>
          <p:cNvSpPr txBox="1"/>
          <p:nvPr/>
        </p:nvSpPr>
        <p:spPr>
          <a:xfrm>
            <a:off x="3852900" y="4425700"/>
            <a:ext cx="1751700" cy="3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0000"/>
                </a:solidFill>
              </a:rPr>
              <a:t>Panel principal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594" name="Google Shape;594;p62"/>
          <p:cNvSpPr txBox="1"/>
          <p:nvPr/>
        </p:nvSpPr>
        <p:spPr>
          <a:xfrm>
            <a:off x="7372375" y="4402025"/>
            <a:ext cx="1168500" cy="3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38761D"/>
                </a:solidFill>
              </a:rPr>
              <a:t>historique</a:t>
            </a:r>
            <a:endParaRPr>
              <a:solidFill>
                <a:srgbClr val="38761D"/>
              </a:solidFill>
            </a:endParaRPr>
          </a:p>
        </p:txBody>
      </p:sp>
      <p:sp>
        <p:nvSpPr>
          <p:cNvPr id="595" name="Google Shape;595;p62"/>
          <p:cNvSpPr/>
          <p:nvPr/>
        </p:nvSpPr>
        <p:spPr>
          <a:xfrm>
            <a:off x="7437425" y="634225"/>
            <a:ext cx="827400" cy="3722700"/>
          </a:xfrm>
          <a:prstGeom prst="rect">
            <a:avLst/>
          </a:prstGeom>
          <a:noFill/>
          <a:ln cap="flat" cmpd="sng" w="2857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ésultat de recherche d'images pour &quot;south green&quot;" id="600" name="Google Shape;600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550" y="58528"/>
            <a:ext cx="1678018" cy="381356"/>
          </a:xfrm>
          <a:prstGeom prst="rect">
            <a:avLst/>
          </a:prstGeom>
          <a:noFill/>
          <a:ln>
            <a:noFill/>
          </a:ln>
        </p:spPr>
      </p:pic>
      <p:sp>
        <p:nvSpPr>
          <p:cNvPr id="601" name="Google Shape;601;p63"/>
          <p:cNvSpPr txBox="1"/>
          <p:nvPr/>
        </p:nvSpPr>
        <p:spPr>
          <a:xfrm>
            <a:off x="3568250" y="194725"/>
            <a:ext cx="2685600" cy="4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400">
                <a:solidFill>
                  <a:schemeClr val="accent6"/>
                </a:solidFill>
              </a:rPr>
              <a:t>Panel supérieur</a:t>
            </a:r>
            <a:endParaRPr b="1" sz="2400">
              <a:solidFill>
                <a:schemeClr val="accent6"/>
              </a:solidFill>
            </a:endParaRPr>
          </a:p>
        </p:txBody>
      </p:sp>
      <p:pic>
        <p:nvPicPr>
          <p:cNvPr id="602" name="Google Shape;602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1300" y="796600"/>
            <a:ext cx="7305675" cy="5334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603" name="Google Shape;603;p63"/>
          <p:cNvGraphicFramePr/>
          <p:nvPr/>
        </p:nvGraphicFramePr>
        <p:xfrm>
          <a:off x="926450" y="1686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{DD8E105F-6B6D-4C53-83C5-88333C5307C4}</a:tableStyleId>
              </a:tblPr>
              <a:tblGrid>
                <a:gridCol w="2108150"/>
                <a:gridCol w="536720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/>
                        <a:t>Lien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/>
                        <a:t>Utilisation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fr" sz="1200">
                          <a:solidFill>
                            <a:schemeClr val="dk1"/>
                          </a:solidFill>
                        </a:rPr>
                        <a:t>Analyse de données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Retour sur la page principale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fr" sz="1200">
                          <a:solidFill>
                            <a:schemeClr val="dk1"/>
                          </a:solidFill>
                        </a:rPr>
                        <a:t>Workflow</a:t>
                      </a:r>
                      <a:endParaRPr i="1"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Accès aux workflows existant ou créé un nouveau workflow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fr" sz="1200">
                          <a:solidFill>
                            <a:schemeClr val="dk1"/>
                          </a:solidFill>
                        </a:rPr>
                        <a:t>Visualize</a:t>
                      </a:r>
                      <a:endParaRPr i="1"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Environnement interactif de visualisation de données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fr" sz="1200">
                          <a:solidFill>
                            <a:schemeClr val="dk1"/>
                          </a:solidFill>
                        </a:rPr>
                        <a:t>Shared data</a:t>
                      </a:r>
                      <a:endParaRPr i="1"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Accès aux libraries, historiques et workflows publics ou partagés avec vous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fr" sz="1200">
                          <a:solidFill>
                            <a:schemeClr val="dk1"/>
                          </a:solidFill>
                        </a:rPr>
                        <a:t>Aide</a:t>
                      </a:r>
                      <a:endParaRPr i="1"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Lien à l’aide de galaxy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fr" sz="1200">
                          <a:solidFill>
                            <a:schemeClr val="dk1"/>
                          </a:solidFill>
                        </a:rPr>
                        <a:t>Utilisateur</a:t>
                      </a:r>
                      <a:endParaRPr i="1"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Préférence du compte et accès aux sauvegardes de l’utilisateur</a:t>
                      </a:r>
                      <a:endParaRPr sz="12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ésultat de recherche d'images pour &quot;south green&quot;" id="608" name="Google Shape;608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550" y="58528"/>
            <a:ext cx="1678018" cy="381356"/>
          </a:xfrm>
          <a:prstGeom prst="rect">
            <a:avLst/>
          </a:prstGeom>
          <a:noFill/>
          <a:ln>
            <a:noFill/>
          </a:ln>
        </p:spPr>
      </p:pic>
      <p:sp>
        <p:nvSpPr>
          <p:cNvPr id="609" name="Google Shape;609;p64"/>
          <p:cNvSpPr/>
          <p:nvPr/>
        </p:nvSpPr>
        <p:spPr>
          <a:xfrm>
            <a:off x="1881300" y="29248"/>
            <a:ext cx="7262700" cy="525000"/>
          </a:xfrm>
          <a:prstGeom prst="rect">
            <a:avLst/>
          </a:prstGeom>
          <a:solidFill>
            <a:srgbClr val="F79646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"/>
              <a:buFont typeface="Calibri"/>
              <a:buNone/>
            </a:pPr>
            <a:r>
              <a:rPr b="1" lang="fr" sz="3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Galaxy : Import de fichiers</a:t>
            </a:r>
            <a:endParaRPr/>
          </a:p>
        </p:txBody>
      </p:sp>
      <p:pic>
        <p:nvPicPr>
          <p:cNvPr id="610" name="Google Shape;610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286298"/>
            <a:ext cx="8839198" cy="2763403"/>
          </a:xfrm>
          <a:prstGeom prst="rect">
            <a:avLst/>
          </a:prstGeom>
          <a:noFill/>
          <a:ln>
            <a:noFill/>
          </a:ln>
        </p:spPr>
      </p:pic>
      <p:sp>
        <p:nvSpPr>
          <p:cNvPr id="611" name="Google Shape;611;p64"/>
          <p:cNvSpPr/>
          <p:nvPr/>
        </p:nvSpPr>
        <p:spPr>
          <a:xfrm>
            <a:off x="141500" y="1932925"/>
            <a:ext cx="978600" cy="249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2" name="Google Shape;612;p64"/>
          <p:cNvSpPr/>
          <p:nvPr/>
        </p:nvSpPr>
        <p:spPr>
          <a:xfrm>
            <a:off x="4048425" y="3653350"/>
            <a:ext cx="703200" cy="249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3" name="Google Shape;613;p64"/>
          <p:cNvSpPr/>
          <p:nvPr/>
        </p:nvSpPr>
        <p:spPr>
          <a:xfrm>
            <a:off x="4751700" y="3653350"/>
            <a:ext cx="703200" cy="249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4" name="Google Shape;614;p64"/>
          <p:cNvSpPr/>
          <p:nvPr/>
        </p:nvSpPr>
        <p:spPr>
          <a:xfrm>
            <a:off x="4986525" y="3954725"/>
            <a:ext cx="2416200" cy="7428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Pour importer depuis une autre page web, ou copier-coller</a:t>
            </a:r>
            <a:endParaRPr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615" name="Google Shape;615;p64"/>
          <p:cNvSpPr/>
          <p:nvPr/>
        </p:nvSpPr>
        <p:spPr>
          <a:xfrm>
            <a:off x="2155800" y="3954725"/>
            <a:ext cx="2416200" cy="5829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Pour importer depuis votre ordinateur</a:t>
            </a:r>
            <a:endParaRPr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616" name="Google Shape;616;p64"/>
          <p:cNvSpPr txBox="1"/>
          <p:nvPr/>
        </p:nvSpPr>
        <p:spPr>
          <a:xfrm>
            <a:off x="291300" y="670625"/>
            <a:ext cx="7460700" cy="4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/>
              <a:t>→ Import depuis l’ordinateur ou un site externe</a:t>
            </a:r>
            <a:endParaRPr b="1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ésultat de recherche d'images pour &quot;south green&quot;" id="621" name="Google Shape;621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550" y="58528"/>
            <a:ext cx="1678018" cy="381356"/>
          </a:xfrm>
          <a:prstGeom prst="rect">
            <a:avLst/>
          </a:prstGeom>
          <a:noFill/>
          <a:ln>
            <a:noFill/>
          </a:ln>
        </p:spPr>
      </p:pic>
      <p:sp>
        <p:nvSpPr>
          <p:cNvPr id="622" name="Google Shape;622;p65"/>
          <p:cNvSpPr/>
          <p:nvPr/>
        </p:nvSpPr>
        <p:spPr>
          <a:xfrm>
            <a:off x="1881300" y="29248"/>
            <a:ext cx="7262700" cy="525000"/>
          </a:xfrm>
          <a:prstGeom prst="rect">
            <a:avLst/>
          </a:prstGeom>
          <a:solidFill>
            <a:srgbClr val="F79646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"/>
              <a:buFont typeface="Calibri"/>
              <a:buNone/>
            </a:pPr>
            <a:r>
              <a:rPr b="1" lang="fr" sz="3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Galaxy : Import de fichiers</a:t>
            </a:r>
            <a:endParaRPr/>
          </a:p>
        </p:txBody>
      </p:sp>
      <p:pic>
        <p:nvPicPr>
          <p:cNvPr id="623" name="Google Shape;623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6538" y="3642473"/>
            <a:ext cx="5476875" cy="12192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24" name="Google Shape;624;p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59286" y="1090625"/>
            <a:ext cx="4089464" cy="247015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graphicFrame>
        <p:nvGraphicFramePr>
          <p:cNvPr id="625" name="Google Shape;625;p65"/>
          <p:cNvGraphicFramePr/>
          <p:nvPr/>
        </p:nvGraphicFramePr>
        <p:xfrm>
          <a:off x="106550" y="1090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{EE7BF79B-9478-490C-A7FB-C919DF14CE22}</a:tableStyleId>
              </a:tblPr>
              <a:tblGrid>
                <a:gridCol w="4757525"/>
              </a:tblGrid>
              <a:tr h="12700">
                <a:tc>
                  <a:txBody>
                    <a:bodyPr>
                      <a:noAutofit/>
                    </a:bodyPr>
                    <a:lstStyle/>
                    <a:p>
                      <a:pPr indent="-317500" lvl="0" marL="45720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Char char="●"/>
                      </a:pPr>
                      <a:r>
                        <a:rPr lang="fr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Au chargement d’un fichier :</a:t>
                      </a:r>
                      <a:endParaRPr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-317500" lvl="1" marL="9144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Char char="○"/>
                      </a:pPr>
                      <a:r>
                        <a:rPr lang="fr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On peut choisir le type de fichier (txt, fasta, …)</a:t>
                      </a:r>
                      <a:endParaRPr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-317500" lvl="1" marL="9144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Char char="○"/>
                      </a:pPr>
                      <a:r>
                        <a:rPr lang="fr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Galaxy peut détecter le type automatiquement</a:t>
                      </a:r>
                      <a:endParaRPr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Il est possible après chargement de visualiser, supprimer ou éditer les attributs d’un fichier:</a:t>
                      </a:r>
                      <a:endParaRPr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-317500" lvl="0" marL="45720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Char char="●"/>
                      </a:pPr>
                      <a:r>
                        <a:rPr lang="fr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Pour changer le type d’un dataset:</a:t>
                      </a:r>
                      <a:endParaRPr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-317500" lvl="1" marL="9144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Char char="○"/>
                      </a:pPr>
                      <a:r>
                        <a:rPr i="1" lang="fr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Edit Attributes</a:t>
                      </a:r>
                      <a:r>
                        <a:rPr lang="fr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→</a:t>
                      </a:r>
                      <a:r>
                        <a:rPr lang="fr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i="1" lang="fr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Datatype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626" name="Google Shape;626;p65"/>
          <p:cNvSpPr txBox="1"/>
          <p:nvPr/>
        </p:nvSpPr>
        <p:spPr>
          <a:xfrm>
            <a:off x="291300" y="670625"/>
            <a:ext cx="7460700" cy="4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/>
              <a:t>→ </a:t>
            </a:r>
            <a:r>
              <a:rPr b="1" lang="fr">
                <a:solidFill>
                  <a:schemeClr val="dk1"/>
                </a:solidFill>
              </a:rPr>
              <a:t>Import depuis l’ordinateur ou un site externe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627" name="Google Shape;627;p65"/>
          <p:cNvSpPr/>
          <p:nvPr/>
        </p:nvSpPr>
        <p:spPr>
          <a:xfrm>
            <a:off x="5488475" y="2976025"/>
            <a:ext cx="1608000" cy="4200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ésultat de recherche d'images pour &quot;south green&quot;" id="632" name="Google Shape;632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550" y="58528"/>
            <a:ext cx="1678018" cy="381356"/>
          </a:xfrm>
          <a:prstGeom prst="rect">
            <a:avLst/>
          </a:prstGeom>
          <a:noFill/>
          <a:ln>
            <a:noFill/>
          </a:ln>
        </p:spPr>
      </p:pic>
      <p:sp>
        <p:nvSpPr>
          <p:cNvPr id="633" name="Google Shape;633;p66"/>
          <p:cNvSpPr/>
          <p:nvPr/>
        </p:nvSpPr>
        <p:spPr>
          <a:xfrm>
            <a:off x="1881300" y="29248"/>
            <a:ext cx="7262700" cy="525000"/>
          </a:xfrm>
          <a:prstGeom prst="rect">
            <a:avLst/>
          </a:prstGeom>
          <a:solidFill>
            <a:srgbClr val="F79646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"/>
              <a:buFont typeface="Calibri"/>
              <a:buNone/>
            </a:pPr>
            <a:r>
              <a:rPr b="1" lang="fr" sz="3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Galaxy : Import de fichiers</a:t>
            </a:r>
            <a:endParaRPr/>
          </a:p>
        </p:txBody>
      </p:sp>
      <p:graphicFrame>
        <p:nvGraphicFramePr>
          <p:cNvPr id="634" name="Google Shape;634;p66"/>
          <p:cNvGraphicFramePr/>
          <p:nvPr/>
        </p:nvGraphicFramePr>
        <p:xfrm>
          <a:off x="291300" y="1359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{EE7BF79B-9478-490C-A7FB-C919DF14CE22}</a:tableStyleId>
              </a:tblPr>
              <a:tblGrid>
                <a:gridCol w="8679225"/>
              </a:tblGrid>
              <a:tr h="12700">
                <a:tc>
                  <a:txBody>
                    <a:bodyPr>
                      <a:noAutofit/>
                    </a:bodyPr>
                    <a:lstStyle/>
                    <a:p>
                      <a:pPr indent="-330200" lvl="0" marL="457200" rtl="0"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SzPts val="1600"/>
                        <a:buChar char="●"/>
                      </a:pPr>
                      <a:r>
                        <a:rPr i="1" lang="fr" sz="1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Importer un fichier </a:t>
                      </a:r>
                      <a:r>
                        <a:rPr b="1" i="1" lang="fr" sz="1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stocké localement</a:t>
                      </a:r>
                      <a:r>
                        <a:rPr i="1" lang="fr" sz="1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sur votre ordinateur en cliquant sur «choisissez un fichier »</a:t>
                      </a:r>
                      <a:endParaRPr i="1"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-330200" lvl="0" marL="457200" rtl="0"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SzPts val="1600"/>
                        <a:buChar char="●"/>
                      </a:pPr>
                      <a:r>
                        <a:rPr i="1" lang="fr" sz="1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Importer un fichier à partir d’une </a:t>
                      </a:r>
                      <a:r>
                        <a:rPr b="1" i="1" lang="fr" sz="1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URL</a:t>
                      </a:r>
                      <a:r>
                        <a:rPr i="1" lang="fr" sz="1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en copiant l’adresse dans le cadre « URL/Text »</a:t>
                      </a:r>
                      <a:endParaRPr i="1"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-330200" lvl="0" marL="457200" rtl="0"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SzPts val="1600"/>
                        <a:buChar char="●"/>
                      </a:pPr>
                      <a:r>
                        <a:rPr b="1" i="1" lang="fr" sz="1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Copier</a:t>
                      </a:r>
                      <a:r>
                        <a:rPr i="1" lang="fr" sz="1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directement le texte du fichier dans le cadre « URL/Text » </a:t>
                      </a:r>
                      <a:endParaRPr i="1"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-330200" lvl="0" marL="457200" rtl="0"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SzPts val="1600"/>
                        <a:buFont typeface="Calibri"/>
                        <a:buChar char="●"/>
                      </a:pPr>
                      <a:r>
                        <a:rPr i="1" lang="fr" sz="1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Importer un </a:t>
                      </a:r>
                      <a:r>
                        <a:rPr b="1" i="1" lang="fr" sz="1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fichier partagé</a:t>
                      </a:r>
                      <a:r>
                        <a:rPr i="1" lang="fr" sz="1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par une personne / public dans les “données partagées”</a:t>
                      </a:r>
                      <a:endParaRPr i="1"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635" name="Google Shape;635;p66"/>
          <p:cNvSpPr txBox="1"/>
          <p:nvPr/>
        </p:nvSpPr>
        <p:spPr>
          <a:xfrm>
            <a:off x="291300" y="746825"/>
            <a:ext cx="7460700" cy="4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>
                <a:solidFill>
                  <a:schemeClr val="dk1"/>
                </a:solidFill>
              </a:rPr>
              <a:t>→ Il y a plusieurs solutions pour importer un fichier :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636" name="Google Shape;636;p66"/>
          <p:cNvSpPr txBox="1"/>
          <p:nvPr/>
        </p:nvSpPr>
        <p:spPr>
          <a:xfrm>
            <a:off x="291300" y="3291050"/>
            <a:ext cx="7460700" cy="4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chemeClr val="dk1"/>
                </a:solidFill>
              </a:rPr>
              <a:t>→ Pour les gros jeux de données</a:t>
            </a:r>
            <a:endParaRPr b="1">
              <a:solidFill>
                <a:schemeClr val="dk1"/>
              </a:solidFill>
            </a:endParaRPr>
          </a:p>
        </p:txBody>
      </p:sp>
      <p:graphicFrame>
        <p:nvGraphicFramePr>
          <p:cNvPr id="637" name="Google Shape;637;p66"/>
          <p:cNvGraphicFramePr/>
          <p:nvPr/>
        </p:nvGraphicFramePr>
        <p:xfrm>
          <a:off x="291300" y="37774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{EE7BF79B-9478-490C-A7FB-C919DF14CE22}</a:tableStyleId>
              </a:tblPr>
              <a:tblGrid>
                <a:gridCol w="8679225"/>
              </a:tblGrid>
              <a:tr h="12700">
                <a:tc>
                  <a:txBody>
                    <a:bodyPr>
                      <a:noAutofit/>
                    </a:bodyPr>
                    <a:lstStyle/>
                    <a:p>
                      <a:pPr indent="-330200" lvl="0" marL="457200" rtl="0"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SzPts val="1600"/>
                        <a:buChar char="●"/>
                      </a:pPr>
                      <a:r>
                        <a:rPr i="1" lang="fr" sz="1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Importer un fichier </a:t>
                      </a:r>
                      <a:r>
                        <a:rPr b="1" i="1" lang="fr" sz="1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déposé sur un serveur FTP</a:t>
                      </a:r>
                      <a:endParaRPr i="1"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-330200" lvl="0" marL="457200" rtl="0"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SzPts val="1600"/>
                        <a:buFont typeface="Calibri"/>
                        <a:buChar char="●"/>
                      </a:pPr>
                      <a:r>
                        <a:rPr b="1" i="1" lang="fr" sz="1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Créer un lien symbolique</a:t>
                      </a:r>
                      <a:r>
                        <a:rPr i="1" lang="fr" sz="1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vers un fichier sur un cluster (voir avec les admins)</a:t>
                      </a:r>
                      <a:endParaRPr i="1"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2" name="Google Shape;642;p67"/>
          <p:cNvPicPr preferRelativeResize="0"/>
          <p:nvPr/>
        </p:nvPicPr>
        <p:blipFill rotWithShape="1">
          <a:blip r:embed="rId3">
            <a:alphaModFix/>
          </a:blip>
          <a:srcRect b="0" l="0" r="54535" t="0"/>
          <a:stretch/>
        </p:blipFill>
        <p:spPr>
          <a:xfrm>
            <a:off x="184075" y="3108825"/>
            <a:ext cx="5620075" cy="1930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Résultat de recherche d'images pour &quot;south green&quot;" id="643" name="Google Shape;643;p6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6550" y="58528"/>
            <a:ext cx="1678018" cy="381356"/>
          </a:xfrm>
          <a:prstGeom prst="rect">
            <a:avLst/>
          </a:prstGeom>
          <a:noFill/>
          <a:ln>
            <a:noFill/>
          </a:ln>
        </p:spPr>
      </p:pic>
      <p:sp>
        <p:nvSpPr>
          <p:cNvPr id="644" name="Google Shape;644;p67"/>
          <p:cNvSpPr/>
          <p:nvPr/>
        </p:nvSpPr>
        <p:spPr>
          <a:xfrm>
            <a:off x="1881300" y="29248"/>
            <a:ext cx="7262700" cy="525000"/>
          </a:xfrm>
          <a:prstGeom prst="rect">
            <a:avLst/>
          </a:prstGeom>
          <a:solidFill>
            <a:srgbClr val="F79646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"/>
              <a:buFont typeface="Calibri"/>
              <a:buNone/>
            </a:pPr>
            <a:r>
              <a:rPr b="1" lang="fr" sz="3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Galaxy : Import de fichiers</a:t>
            </a:r>
            <a:endParaRPr/>
          </a:p>
        </p:txBody>
      </p:sp>
      <p:sp>
        <p:nvSpPr>
          <p:cNvPr id="645" name="Google Shape;645;p67"/>
          <p:cNvSpPr txBox="1"/>
          <p:nvPr/>
        </p:nvSpPr>
        <p:spPr>
          <a:xfrm>
            <a:off x="331250" y="617925"/>
            <a:ext cx="7460700" cy="4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600"/>
              <a:t>→ Depuis la library partagée</a:t>
            </a:r>
            <a:endParaRPr b="1" sz="1600"/>
          </a:p>
        </p:txBody>
      </p:sp>
      <p:sp>
        <p:nvSpPr>
          <p:cNvPr id="646" name="Google Shape;646;p67"/>
          <p:cNvSpPr txBox="1"/>
          <p:nvPr/>
        </p:nvSpPr>
        <p:spPr>
          <a:xfrm>
            <a:off x="331250" y="955050"/>
            <a:ext cx="7594500" cy="6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Accédez aux données partagées 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(Données partagées → Bibliothèque de données → formation Galaxy 2019 → Blastn) 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1) Cliquez sur la library 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Formation Galaxy 2019</a:t>
            </a:r>
            <a:endParaRPr b="1"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Blastn</a:t>
            </a:r>
            <a:endParaRPr b="1"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45720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647" name="Google Shape;647;p67"/>
          <p:cNvSpPr txBox="1"/>
          <p:nvPr/>
        </p:nvSpPr>
        <p:spPr>
          <a:xfrm>
            <a:off x="5832600" y="1691925"/>
            <a:ext cx="3000000" cy="7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3) Cliquez sur le bouton “To history” pour importer les données. 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45720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→ as Datasets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8" name="Google Shape;648;p67"/>
          <p:cNvSpPr txBox="1"/>
          <p:nvPr/>
        </p:nvSpPr>
        <p:spPr>
          <a:xfrm>
            <a:off x="3174300" y="1691925"/>
            <a:ext cx="2658300" cy="125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2) Cochez les fichiers: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45720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input1.fasta </a:t>
            </a:r>
            <a:endParaRPr b="1"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45720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input2.fasta </a:t>
            </a:r>
            <a:endParaRPr b="1"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45720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All-EST-coffea.fasta</a:t>
            </a:r>
            <a:endParaRPr b="1" sz="1600"/>
          </a:p>
        </p:txBody>
      </p:sp>
      <p:sp>
        <p:nvSpPr>
          <p:cNvPr id="649" name="Google Shape;649;p67"/>
          <p:cNvSpPr/>
          <p:nvPr/>
        </p:nvSpPr>
        <p:spPr>
          <a:xfrm>
            <a:off x="3035975" y="3108825"/>
            <a:ext cx="663600" cy="206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0" name="Google Shape;650;p67"/>
          <p:cNvSpPr/>
          <p:nvPr/>
        </p:nvSpPr>
        <p:spPr>
          <a:xfrm>
            <a:off x="83925" y="4013150"/>
            <a:ext cx="1492800" cy="819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1" name="Google Shape;651;p67"/>
          <p:cNvSpPr/>
          <p:nvPr/>
        </p:nvSpPr>
        <p:spPr>
          <a:xfrm>
            <a:off x="7770975" y="58525"/>
            <a:ext cx="1199700" cy="1067400"/>
          </a:xfrm>
          <a:prstGeom prst="ellipse">
            <a:avLst/>
          </a:prstGeom>
          <a:solidFill>
            <a:srgbClr val="351C75"/>
          </a:solidFill>
          <a:ln cap="flat" cmpd="sng" w="1905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300">
                <a:solidFill>
                  <a:schemeClr val="lt1"/>
                </a:solidFill>
                <a:latin typeface="Pacifico"/>
                <a:ea typeface="Pacifico"/>
                <a:cs typeface="Pacifico"/>
                <a:sym typeface="Pacifico"/>
              </a:rPr>
              <a:t>TP</a:t>
            </a:r>
            <a:endParaRPr b="1" sz="3300">
              <a:solidFill>
                <a:schemeClr val="lt1"/>
              </a:solidFill>
              <a:latin typeface="Pacifico"/>
              <a:ea typeface="Pacifico"/>
              <a:cs typeface="Pacifico"/>
              <a:sym typeface="Pacifico"/>
            </a:endParaRPr>
          </a:p>
        </p:txBody>
      </p:sp>
      <p:sp>
        <p:nvSpPr>
          <p:cNvPr id="652" name="Google Shape;652;p67"/>
          <p:cNvSpPr txBox="1"/>
          <p:nvPr/>
        </p:nvSpPr>
        <p:spPr>
          <a:xfrm>
            <a:off x="6041950" y="3020825"/>
            <a:ext cx="3000000" cy="184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fr" u="sng">
                <a:latin typeface="Calibri"/>
                <a:ea typeface="Calibri"/>
                <a:cs typeface="Calibri"/>
                <a:sym typeface="Calibri"/>
              </a:rPr>
              <a:t>Suivi des imports sans l’historique:</a:t>
            </a:r>
            <a:endParaRPr u="sng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i="1" lang="fr">
                <a:solidFill>
                  <a:srgbClr val="3C78D8"/>
                </a:solidFill>
                <a:latin typeface="Calibri"/>
                <a:ea typeface="Calibri"/>
                <a:cs typeface="Calibri"/>
                <a:sym typeface="Calibri"/>
              </a:rPr>
              <a:t>Bleu : le job a été soumis</a:t>
            </a:r>
            <a:endParaRPr i="1">
              <a:solidFill>
                <a:srgbClr val="3C78D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i="1" lang="fr">
                <a:solidFill>
                  <a:srgbClr val="BF9000"/>
                </a:solidFill>
                <a:latin typeface="Calibri"/>
                <a:ea typeface="Calibri"/>
                <a:cs typeface="Calibri"/>
                <a:sym typeface="Calibri"/>
              </a:rPr>
              <a:t>Jaune : le job est en cour de traitement</a:t>
            </a:r>
            <a:endParaRPr i="1">
              <a:solidFill>
                <a:srgbClr val="BF9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i="1" lang="fr">
                <a:solidFill>
                  <a:srgbClr val="38761D"/>
                </a:solidFill>
                <a:latin typeface="Calibri"/>
                <a:ea typeface="Calibri"/>
                <a:cs typeface="Calibri"/>
                <a:sym typeface="Calibri"/>
              </a:rPr>
              <a:t>Vert : le job s’est terminé avec succès</a:t>
            </a:r>
            <a:endParaRPr i="1">
              <a:solidFill>
                <a:srgbClr val="38761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i="1" lang="fr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Rouge : le job est en erreur</a:t>
            </a:r>
            <a:endParaRPr>
              <a:solidFill>
                <a:srgbClr val="CC0000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ésultat de recherche d'images pour &quot;south green&quot;" id="657" name="Google Shape;657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550" y="58528"/>
            <a:ext cx="1678018" cy="381356"/>
          </a:xfrm>
          <a:prstGeom prst="rect">
            <a:avLst/>
          </a:prstGeom>
          <a:noFill/>
          <a:ln>
            <a:noFill/>
          </a:ln>
        </p:spPr>
      </p:pic>
      <p:sp>
        <p:nvSpPr>
          <p:cNvPr id="658" name="Google Shape;658;p68"/>
          <p:cNvSpPr/>
          <p:nvPr/>
        </p:nvSpPr>
        <p:spPr>
          <a:xfrm>
            <a:off x="1881300" y="29248"/>
            <a:ext cx="7262700" cy="525000"/>
          </a:xfrm>
          <a:prstGeom prst="rect">
            <a:avLst/>
          </a:prstGeom>
          <a:solidFill>
            <a:srgbClr val="F79646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"/>
              <a:buFont typeface="Calibri"/>
              <a:buNone/>
            </a:pPr>
            <a:r>
              <a:rPr b="1" lang="fr" sz="3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Galaxy : Historique</a:t>
            </a:r>
            <a:endParaRPr/>
          </a:p>
        </p:txBody>
      </p:sp>
      <p:sp>
        <p:nvSpPr>
          <p:cNvPr id="659" name="Google Shape;659;p68"/>
          <p:cNvSpPr txBox="1"/>
          <p:nvPr/>
        </p:nvSpPr>
        <p:spPr>
          <a:xfrm>
            <a:off x="127225" y="572975"/>
            <a:ext cx="7891800" cy="109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</a:rPr>
              <a:t>Vous pouvez avoir autant d’historiques que vous voulez et naviguer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</a:rPr>
              <a:t>entre différents historiques.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fr">
                <a:solidFill>
                  <a:schemeClr val="dk1"/>
                </a:solidFill>
              </a:rPr>
              <a:t>1 historique = 1 analyse</a:t>
            </a:r>
            <a:endParaRPr b="1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fr">
                <a:solidFill>
                  <a:schemeClr val="dk1"/>
                </a:solidFill>
              </a:rPr>
              <a:t>Nommer les historique de façon </a:t>
            </a:r>
            <a:r>
              <a:rPr lang="fr">
                <a:solidFill>
                  <a:schemeClr val="dk1"/>
                </a:solidFill>
              </a:rPr>
              <a:t>reconnaissable</a:t>
            </a:r>
            <a:endParaRPr b="1">
              <a:solidFill>
                <a:schemeClr val="dk1"/>
              </a:solidFill>
            </a:endParaRPr>
          </a:p>
        </p:txBody>
      </p:sp>
      <p:pic>
        <p:nvPicPr>
          <p:cNvPr id="660" name="Google Shape;660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6550" y="1709025"/>
            <a:ext cx="7421826" cy="33857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61" name="Google Shape;661;p68"/>
          <p:cNvCxnSpPr>
            <a:endCxn id="662" idx="2"/>
          </p:cNvCxnSpPr>
          <p:nvPr/>
        </p:nvCxnSpPr>
        <p:spPr>
          <a:xfrm flipH="1" rot="10800000">
            <a:off x="7512063" y="1432612"/>
            <a:ext cx="92400" cy="2202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662" name="Google Shape;662;p68"/>
          <p:cNvPicPr preferRelativeResize="0"/>
          <p:nvPr/>
        </p:nvPicPr>
        <p:blipFill rotWithShape="1">
          <a:blip r:embed="rId5">
            <a:alphaModFix/>
          </a:blip>
          <a:srcRect b="0" l="0" r="49932" t="0"/>
          <a:stretch/>
        </p:blipFill>
        <p:spPr>
          <a:xfrm>
            <a:off x="6161300" y="604763"/>
            <a:ext cx="2886326" cy="82785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663" name="Google Shape;663;p68"/>
          <p:cNvCxnSpPr/>
          <p:nvPr/>
        </p:nvCxnSpPr>
        <p:spPr>
          <a:xfrm flipH="1">
            <a:off x="6014250" y="2058700"/>
            <a:ext cx="399300" cy="1098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42"/>
          <p:cNvSpPr/>
          <p:nvPr/>
        </p:nvSpPr>
        <p:spPr>
          <a:xfrm>
            <a:off x="6426575" y="1227778"/>
            <a:ext cx="2392500" cy="1437600"/>
          </a:xfrm>
          <a:prstGeom prst="roundRect">
            <a:avLst>
              <a:gd fmla="val 16667" name="adj"/>
            </a:avLst>
          </a:prstGeom>
          <a:solidFill>
            <a:srgbClr val="FFCC66">
              <a:alpha val="5461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p42"/>
          <p:cNvSpPr/>
          <p:nvPr/>
        </p:nvSpPr>
        <p:spPr>
          <a:xfrm>
            <a:off x="3635050" y="1238053"/>
            <a:ext cx="2392500" cy="2893200"/>
          </a:xfrm>
          <a:prstGeom prst="roundRect">
            <a:avLst>
              <a:gd fmla="val 16667" name="adj"/>
            </a:avLst>
          </a:prstGeom>
          <a:solidFill>
            <a:srgbClr val="FFCC66">
              <a:alpha val="5461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p42"/>
          <p:cNvSpPr/>
          <p:nvPr/>
        </p:nvSpPr>
        <p:spPr>
          <a:xfrm>
            <a:off x="812425" y="1238072"/>
            <a:ext cx="2392500" cy="2893200"/>
          </a:xfrm>
          <a:prstGeom prst="roundRect">
            <a:avLst>
              <a:gd fmla="val 16667" name="adj"/>
            </a:avLst>
          </a:prstGeom>
          <a:solidFill>
            <a:srgbClr val="FFCC66">
              <a:alpha val="5461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7" name="Google Shape;237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93419" y="4454247"/>
            <a:ext cx="699075" cy="592634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42"/>
          <p:cNvSpPr txBox="1"/>
          <p:nvPr/>
        </p:nvSpPr>
        <p:spPr>
          <a:xfrm>
            <a:off x="814425" y="1647853"/>
            <a:ext cx="2392500" cy="107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fr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Larmande Pierre</a:t>
            </a:r>
            <a:endParaRPr sz="1500"/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fr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Sabot François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fr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Tando Ndomassi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fr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Tranchant-Dubreuil Christine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9" name="Google Shape;239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16975" y="4487028"/>
            <a:ext cx="960925" cy="4127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4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538138" y="4516144"/>
            <a:ext cx="1208300" cy="354525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42"/>
          <p:cNvSpPr txBox="1"/>
          <p:nvPr/>
        </p:nvSpPr>
        <p:spPr>
          <a:xfrm>
            <a:off x="3538150" y="1684116"/>
            <a:ext cx="2557200" cy="22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29249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Bocs Stephanie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29249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 Lamotte Fredéric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29249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fr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Droc Gaetan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29249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Dufayard Jean-François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29249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Hamelin Chantal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29249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Martin Guillaume</a:t>
            </a:r>
            <a:endParaRPr b="0" i="0" sz="1500" u="none" cap="none" strike="noStrike">
              <a:solidFill>
                <a:srgbClr val="4C113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29249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Pitollat Bertrand</a:t>
            </a:r>
            <a:endParaRPr sz="1500"/>
          </a:p>
          <a:p>
            <a:pPr indent="0" lvl="0" marL="29249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fr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Ruiz Manuel</a:t>
            </a:r>
            <a:endParaRPr sz="1500"/>
          </a:p>
          <a:p>
            <a:pPr indent="0" lvl="0" marL="29249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fr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Sarah Gautier</a:t>
            </a:r>
            <a:endParaRPr sz="1500"/>
          </a:p>
          <a:p>
            <a:pPr indent="0" lvl="0" marL="29249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Summo Marilyne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2" name="Google Shape;242;p4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867062" y="36300"/>
            <a:ext cx="2557407" cy="744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3" name="Google Shape;243;p42"/>
          <p:cNvGrpSpPr/>
          <p:nvPr/>
        </p:nvGrpSpPr>
        <p:grpSpPr>
          <a:xfrm>
            <a:off x="7787005" y="181790"/>
            <a:ext cx="851228" cy="790158"/>
            <a:chOff x="878449" y="4400545"/>
            <a:chExt cx="617100" cy="749320"/>
          </a:xfrm>
        </p:grpSpPr>
        <p:pic>
          <p:nvPicPr>
            <p:cNvPr descr="blog post, document, test, write icon" id="244" name="Google Shape;244;p42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888400" y="4400545"/>
              <a:ext cx="472200" cy="5229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5" name="Google Shape;245;p42"/>
            <p:cNvSpPr txBox="1"/>
            <p:nvPr/>
          </p:nvSpPr>
          <p:spPr>
            <a:xfrm>
              <a:off x="878449" y="4847165"/>
              <a:ext cx="617100" cy="30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fr" sz="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Charte</a:t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46" name="Google Shape;246;p4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322800" y="1194459"/>
            <a:ext cx="638175" cy="590724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42"/>
          <p:cNvSpPr txBox="1"/>
          <p:nvPr/>
        </p:nvSpPr>
        <p:spPr>
          <a:xfrm>
            <a:off x="6459278" y="1709953"/>
            <a:ext cx="2327100" cy="95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16549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fr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Rouard Mathieu</a:t>
            </a:r>
            <a:endParaRPr b="1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6549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Guignon Valentin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6549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Catherine Breton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8" name="Google Shape;248;p4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550300" y="1218193"/>
            <a:ext cx="462824" cy="246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4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729676" y="1276594"/>
            <a:ext cx="421481" cy="281961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42"/>
          <p:cNvSpPr/>
          <p:nvPr/>
        </p:nvSpPr>
        <p:spPr>
          <a:xfrm>
            <a:off x="6491975" y="2706800"/>
            <a:ext cx="2327100" cy="1437600"/>
          </a:xfrm>
          <a:prstGeom prst="roundRect">
            <a:avLst>
              <a:gd fmla="val 16667" name="adj"/>
            </a:avLst>
          </a:prstGeom>
          <a:solidFill>
            <a:srgbClr val="FFCC66">
              <a:alpha val="5461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29249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fr" sz="1600">
                <a:solidFill>
                  <a:schemeClr val="dk1"/>
                </a:solidFill>
              </a:rPr>
              <a:t>Mahé Frédéric</a:t>
            </a:r>
            <a:endParaRPr sz="1600">
              <a:solidFill>
                <a:schemeClr val="dk1"/>
              </a:solidFill>
            </a:endParaRPr>
          </a:p>
          <a:p>
            <a:pPr indent="0" lvl="0" marL="29249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fr" sz="1600">
                <a:solidFill>
                  <a:schemeClr val="dk1"/>
                </a:solidFill>
              </a:rPr>
              <a:t>Ravel Sébastien</a:t>
            </a:r>
            <a:endParaRPr sz="1600">
              <a:solidFill>
                <a:schemeClr val="dk1"/>
              </a:solidFill>
            </a:endParaRPr>
          </a:p>
          <a:p>
            <a:pPr indent="0" lvl="0" marL="29249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29249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fr" sz="1600">
                <a:solidFill>
                  <a:schemeClr val="dk1"/>
                </a:solidFill>
              </a:rPr>
              <a:t>Sempere Guilhem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251" name="Google Shape;251;p42"/>
          <p:cNvSpPr/>
          <p:nvPr/>
        </p:nvSpPr>
        <p:spPr>
          <a:xfrm>
            <a:off x="811563" y="2831391"/>
            <a:ext cx="2392500" cy="14376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lang="fr" sz="1500">
                <a:solidFill>
                  <a:schemeClr val="dk1"/>
                </a:solidFill>
              </a:rPr>
              <a:t>Comte Aurore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lang="fr" sz="1500">
                <a:solidFill>
                  <a:schemeClr val="dk1"/>
                </a:solidFill>
              </a:rPr>
              <a:t>Dereeper Alexis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5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1500">
                <a:solidFill>
                  <a:schemeClr val="dk1"/>
                </a:solidFill>
              </a:rPr>
              <a:t>Orjuela-Bouniol Julie</a:t>
            </a:r>
            <a:endParaRPr sz="1500">
              <a:solidFill>
                <a:schemeClr val="dk1"/>
              </a:solidFill>
            </a:endParaRPr>
          </a:p>
        </p:txBody>
      </p:sp>
      <p:pic>
        <p:nvPicPr>
          <p:cNvPr id="252" name="Google Shape;252;p42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777126" y="2834986"/>
            <a:ext cx="328613" cy="1805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42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291651" y="3578723"/>
            <a:ext cx="328613" cy="1805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4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590698" y="3544154"/>
            <a:ext cx="373262" cy="2497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42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7305972" y="3527855"/>
            <a:ext cx="524311" cy="28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42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7336416" y="2687745"/>
            <a:ext cx="478631" cy="2428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4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030261" y="4206797"/>
            <a:ext cx="960925" cy="8894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8" name="Google Shape;668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575" y="1419125"/>
            <a:ext cx="8884973" cy="35299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ésultat de recherche d'images pour &quot;south green&quot;" id="669" name="Google Shape;669;p6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6550" y="58528"/>
            <a:ext cx="1678018" cy="381356"/>
          </a:xfrm>
          <a:prstGeom prst="rect">
            <a:avLst/>
          </a:prstGeom>
          <a:noFill/>
          <a:ln>
            <a:noFill/>
          </a:ln>
        </p:spPr>
      </p:pic>
      <p:sp>
        <p:nvSpPr>
          <p:cNvPr id="670" name="Google Shape;670;p69"/>
          <p:cNvSpPr/>
          <p:nvPr/>
        </p:nvSpPr>
        <p:spPr>
          <a:xfrm>
            <a:off x="1881300" y="29248"/>
            <a:ext cx="7262700" cy="525000"/>
          </a:xfrm>
          <a:prstGeom prst="rect">
            <a:avLst/>
          </a:prstGeom>
          <a:solidFill>
            <a:srgbClr val="F79646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"/>
              <a:buFont typeface="Calibri"/>
              <a:buNone/>
            </a:pPr>
            <a:r>
              <a:rPr b="1" lang="fr" sz="3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Galaxy : Outil</a:t>
            </a:r>
            <a:endParaRPr/>
          </a:p>
        </p:txBody>
      </p:sp>
      <p:sp>
        <p:nvSpPr>
          <p:cNvPr id="671" name="Google Shape;671;p69"/>
          <p:cNvSpPr txBox="1"/>
          <p:nvPr/>
        </p:nvSpPr>
        <p:spPr>
          <a:xfrm>
            <a:off x="6147175" y="554250"/>
            <a:ext cx="1843800" cy="6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400">
                <a:solidFill>
                  <a:schemeClr val="accent6"/>
                </a:solidFill>
              </a:rPr>
              <a:t>Cherchez </a:t>
            </a:r>
            <a:endParaRPr b="1" sz="2400">
              <a:solidFill>
                <a:schemeClr val="accent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400">
                <a:solidFill>
                  <a:schemeClr val="accent6"/>
                </a:solidFill>
              </a:rPr>
              <a:t>BLASTN</a:t>
            </a:r>
            <a:endParaRPr b="1" sz="2400">
              <a:solidFill>
                <a:schemeClr val="accent6"/>
              </a:solidFill>
            </a:endParaRPr>
          </a:p>
        </p:txBody>
      </p:sp>
      <p:graphicFrame>
        <p:nvGraphicFramePr>
          <p:cNvPr id="672" name="Google Shape;672;p69"/>
          <p:cNvGraphicFramePr/>
          <p:nvPr/>
        </p:nvGraphicFramePr>
        <p:xfrm>
          <a:off x="106550" y="651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{EE7BF79B-9478-490C-A7FB-C919DF14CE22}</a:tableStyleId>
              </a:tblPr>
              <a:tblGrid>
                <a:gridCol w="6040625"/>
              </a:tblGrid>
              <a:tr h="127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fr" sz="1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Pour trouver facilement un outil vous pouvez tapre son nom dans la case de recherche « search tools ».</a:t>
                      </a:r>
                      <a:endParaRPr i="1"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673" name="Google Shape;673;p69"/>
          <p:cNvSpPr/>
          <p:nvPr/>
        </p:nvSpPr>
        <p:spPr>
          <a:xfrm>
            <a:off x="44575" y="1551250"/>
            <a:ext cx="1080000" cy="2493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74" name="Google Shape;674;p69"/>
          <p:cNvCxnSpPr/>
          <p:nvPr/>
        </p:nvCxnSpPr>
        <p:spPr>
          <a:xfrm flipH="1">
            <a:off x="611350" y="1377950"/>
            <a:ext cx="182400" cy="1884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75" name="Google Shape;675;p69"/>
          <p:cNvSpPr/>
          <p:nvPr/>
        </p:nvSpPr>
        <p:spPr>
          <a:xfrm>
            <a:off x="7770975" y="58525"/>
            <a:ext cx="1199700" cy="1067400"/>
          </a:xfrm>
          <a:prstGeom prst="ellipse">
            <a:avLst/>
          </a:prstGeom>
          <a:solidFill>
            <a:srgbClr val="351C75"/>
          </a:solidFill>
          <a:ln cap="flat" cmpd="sng" w="1905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300">
                <a:solidFill>
                  <a:schemeClr val="lt1"/>
                </a:solidFill>
                <a:latin typeface="Pacifico"/>
                <a:ea typeface="Pacifico"/>
                <a:cs typeface="Pacifico"/>
                <a:sym typeface="Pacifico"/>
              </a:rPr>
              <a:t>TP</a:t>
            </a:r>
            <a:endParaRPr b="1" sz="3300">
              <a:solidFill>
                <a:schemeClr val="lt1"/>
              </a:solidFill>
              <a:latin typeface="Pacifico"/>
              <a:ea typeface="Pacifico"/>
              <a:cs typeface="Pacifico"/>
              <a:sym typeface="Pacifico"/>
            </a:endParaRPr>
          </a:p>
        </p:txBody>
      </p:sp>
      <p:sp>
        <p:nvSpPr>
          <p:cNvPr id="676" name="Google Shape;676;p69"/>
          <p:cNvSpPr/>
          <p:nvPr/>
        </p:nvSpPr>
        <p:spPr>
          <a:xfrm>
            <a:off x="93250" y="3190475"/>
            <a:ext cx="1031400" cy="337500"/>
          </a:xfrm>
          <a:prstGeom prst="rect">
            <a:avLst/>
          </a:prstGeom>
          <a:noFill/>
          <a:ln cap="flat" cmpd="sng" w="28575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ésultat de recherche d'images pour &quot;south green&quot;" id="681" name="Google Shape;681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550" y="58528"/>
            <a:ext cx="1678018" cy="381356"/>
          </a:xfrm>
          <a:prstGeom prst="rect">
            <a:avLst/>
          </a:prstGeom>
          <a:noFill/>
          <a:ln>
            <a:noFill/>
          </a:ln>
        </p:spPr>
      </p:pic>
      <p:sp>
        <p:nvSpPr>
          <p:cNvPr id="682" name="Google Shape;682;p70"/>
          <p:cNvSpPr/>
          <p:nvPr/>
        </p:nvSpPr>
        <p:spPr>
          <a:xfrm>
            <a:off x="1881300" y="29248"/>
            <a:ext cx="7262700" cy="525000"/>
          </a:xfrm>
          <a:prstGeom prst="rect">
            <a:avLst/>
          </a:prstGeom>
          <a:solidFill>
            <a:srgbClr val="F79646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"/>
              <a:buFont typeface="Calibri"/>
              <a:buNone/>
            </a:pPr>
            <a:r>
              <a:rPr b="1" lang="fr" sz="3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Galaxy : Outil</a:t>
            </a:r>
            <a:endParaRPr/>
          </a:p>
        </p:txBody>
      </p:sp>
      <p:sp>
        <p:nvSpPr>
          <p:cNvPr id="683" name="Google Shape;683;p70"/>
          <p:cNvSpPr txBox="1"/>
          <p:nvPr/>
        </p:nvSpPr>
        <p:spPr>
          <a:xfrm>
            <a:off x="106550" y="928550"/>
            <a:ext cx="7606500" cy="379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AutoNum type="arabicParenR"/>
            </a:pPr>
            <a:r>
              <a:rPr b="1" lang="fr" sz="1800">
                <a:solidFill>
                  <a:schemeClr val="accent6"/>
                </a:solidFill>
              </a:rPr>
              <a:t>L</a:t>
            </a:r>
            <a:r>
              <a:rPr b="1" lang="fr" sz="1800">
                <a:solidFill>
                  <a:schemeClr val="accent6"/>
                </a:solidFill>
              </a:rPr>
              <a:t>ancez BLASTN avec les paramètres suivants :</a:t>
            </a:r>
            <a:endParaRPr b="1" sz="1800">
              <a:solidFill>
                <a:schemeClr val="accent6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6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-"/>
            </a:pPr>
            <a:r>
              <a:rPr lang="fr" sz="1800">
                <a:solidFill>
                  <a:schemeClr val="accent6"/>
                </a:solidFill>
              </a:rPr>
              <a:t>Query = input1.fasta</a:t>
            </a:r>
            <a:endParaRPr sz="1800">
              <a:solidFill>
                <a:schemeClr val="accent6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-"/>
            </a:pPr>
            <a:r>
              <a:rPr lang="fr" sz="1800">
                <a:solidFill>
                  <a:schemeClr val="accent6"/>
                </a:solidFill>
              </a:rPr>
              <a:t>Banque Fasta de l’historique = all-EST-coffea.fasta</a:t>
            </a:r>
            <a:endParaRPr sz="1800">
              <a:solidFill>
                <a:schemeClr val="accent6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-"/>
            </a:pPr>
            <a:r>
              <a:rPr lang="fr" sz="1800">
                <a:solidFill>
                  <a:schemeClr val="accent6"/>
                </a:solidFill>
              </a:rPr>
              <a:t>Output = fichier tabulé de 12 colonnes</a:t>
            </a:r>
            <a:endParaRPr sz="1800">
              <a:solidFill>
                <a:schemeClr val="accent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accent6"/>
              </a:solidFill>
            </a:endParaRPr>
          </a:p>
        </p:txBody>
      </p:sp>
      <p:sp>
        <p:nvSpPr>
          <p:cNvPr id="684" name="Google Shape;684;p70"/>
          <p:cNvSpPr/>
          <p:nvPr/>
        </p:nvSpPr>
        <p:spPr>
          <a:xfrm>
            <a:off x="7770975" y="58525"/>
            <a:ext cx="1199700" cy="1067400"/>
          </a:xfrm>
          <a:prstGeom prst="ellipse">
            <a:avLst/>
          </a:prstGeom>
          <a:solidFill>
            <a:srgbClr val="351C75"/>
          </a:solidFill>
          <a:ln cap="flat" cmpd="sng" w="1905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300">
                <a:solidFill>
                  <a:schemeClr val="lt1"/>
                </a:solidFill>
                <a:latin typeface="Pacifico"/>
                <a:ea typeface="Pacifico"/>
                <a:cs typeface="Pacifico"/>
                <a:sym typeface="Pacifico"/>
              </a:rPr>
              <a:t>TP</a:t>
            </a:r>
            <a:endParaRPr b="1" sz="3300">
              <a:solidFill>
                <a:schemeClr val="lt1"/>
              </a:solidFill>
              <a:latin typeface="Pacifico"/>
              <a:ea typeface="Pacifico"/>
              <a:cs typeface="Pacifico"/>
              <a:sym typeface="Pacifico"/>
            </a:endParaRPr>
          </a:p>
        </p:txBody>
      </p:sp>
      <p:sp>
        <p:nvSpPr>
          <p:cNvPr id="685" name="Google Shape;685;p70"/>
          <p:cNvSpPr/>
          <p:nvPr/>
        </p:nvSpPr>
        <p:spPr>
          <a:xfrm>
            <a:off x="3950725" y="2624675"/>
            <a:ext cx="4717008" cy="1821960"/>
          </a:xfrm>
          <a:prstGeom prst="cloud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fr">
                <a:solidFill>
                  <a:schemeClr val="dk1"/>
                </a:solidFill>
              </a:rPr>
              <a:t>Blast</a:t>
            </a:r>
            <a:r>
              <a:rPr i="1" lang="fr">
                <a:solidFill>
                  <a:schemeClr val="dk1"/>
                </a:solidFill>
              </a:rPr>
              <a:t> (Basic local alignment Search tool) = permet de trouver des régions similaires entre 2 séquences de nucléotides (blastn) ou d’acides aminés</a:t>
            </a:r>
            <a:endParaRPr i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ésultat de recherche d'images pour &quot;south green&quot;" id="690" name="Google Shape;690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550" y="58528"/>
            <a:ext cx="1678018" cy="381356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Google Shape;691;p71"/>
          <p:cNvSpPr/>
          <p:nvPr/>
        </p:nvSpPr>
        <p:spPr>
          <a:xfrm>
            <a:off x="1881300" y="29248"/>
            <a:ext cx="7262700" cy="525000"/>
          </a:xfrm>
          <a:prstGeom prst="rect">
            <a:avLst/>
          </a:prstGeom>
          <a:solidFill>
            <a:srgbClr val="F79646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"/>
              <a:buFont typeface="Calibri"/>
              <a:buNone/>
            </a:pPr>
            <a:r>
              <a:rPr b="1" lang="fr" sz="3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Galaxy : Outil</a:t>
            </a:r>
            <a:endParaRPr/>
          </a:p>
        </p:txBody>
      </p:sp>
      <p:sp>
        <p:nvSpPr>
          <p:cNvPr id="692" name="Google Shape;692;p71"/>
          <p:cNvSpPr/>
          <p:nvPr/>
        </p:nvSpPr>
        <p:spPr>
          <a:xfrm>
            <a:off x="7770975" y="134725"/>
            <a:ext cx="1199700" cy="1067400"/>
          </a:xfrm>
          <a:prstGeom prst="ellipse">
            <a:avLst/>
          </a:prstGeom>
          <a:solidFill>
            <a:srgbClr val="351C75"/>
          </a:solidFill>
          <a:ln cap="flat" cmpd="sng" w="1905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300">
                <a:solidFill>
                  <a:schemeClr val="lt1"/>
                </a:solidFill>
                <a:latin typeface="Pacifico"/>
                <a:ea typeface="Pacifico"/>
                <a:cs typeface="Pacifico"/>
                <a:sym typeface="Pacifico"/>
              </a:rPr>
              <a:t>TP</a:t>
            </a:r>
            <a:endParaRPr b="1" sz="3300">
              <a:solidFill>
                <a:schemeClr val="lt1"/>
              </a:solidFill>
              <a:latin typeface="Pacifico"/>
              <a:ea typeface="Pacifico"/>
              <a:cs typeface="Pacifico"/>
              <a:sym typeface="Pacifico"/>
            </a:endParaRPr>
          </a:p>
        </p:txBody>
      </p:sp>
      <p:pic>
        <p:nvPicPr>
          <p:cNvPr id="693" name="Google Shape;693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2850" y="2575075"/>
            <a:ext cx="2416125" cy="118862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94" name="Google Shape;694;p7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25809" y="2185638"/>
            <a:ext cx="2045792" cy="207977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695" name="Google Shape;695;p71"/>
          <p:cNvCxnSpPr/>
          <p:nvPr/>
        </p:nvCxnSpPr>
        <p:spPr>
          <a:xfrm>
            <a:off x="3222500" y="3124750"/>
            <a:ext cx="2783100" cy="99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696" name="Google Shape;696;p7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17625" y="2575075"/>
            <a:ext cx="454950" cy="465925"/>
          </a:xfrm>
          <a:prstGeom prst="rect">
            <a:avLst/>
          </a:prstGeom>
          <a:noFill/>
          <a:ln>
            <a:noFill/>
          </a:ln>
        </p:spPr>
      </p:pic>
      <p:sp>
        <p:nvSpPr>
          <p:cNvPr id="697" name="Google Shape;697;p71"/>
          <p:cNvSpPr/>
          <p:nvPr/>
        </p:nvSpPr>
        <p:spPr>
          <a:xfrm>
            <a:off x="591725" y="2575075"/>
            <a:ext cx="1799700" cy="6057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8" name="Google Shape;698;p71"/>
          <p:cNvSpPr txBox="1"/>
          <p:nvPr/>
        </p:nvSpPr>
        <p:spPr>
          <a:xfrm>
            <a:off x="60525" y="2185650"/>
            <a:ext cx="1593300" cy="3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0000"/>
                </a:solidFill>
              </a:rPr>
              <a:t>N</a:t>
            </a:r>
            <a:r>
              <a:rPr lang="fr">
                <a:solidFill>
                  <a:srgbClr val="FF0000"/>
                </a:solidFill>
              </a:rPr>
              <a:t>om automatique</a:t>
            </a:r>
            <a:endParaRPr>
              <a:solidFill>
                <a:srgbClr val="FF0000"/>
              </a:solidFill>
            </a:endParaRPr>
          </a:p>
        </p:txBody>
      </p:sp>
      <p:cxnSp>
        <p:nvCxnSpPr>
          <p:cNvPr id="699" name="Google Shape;699;p71"/>
          <p:cNvCxnSpPr/>
          <p:nvPr/>
        </p:nvCxnSpPr>
        <p:spPr>
          <a:xfrm>
            <a:off x="7466100" y="1971850"/>
            <a:ext cx="167100" cy="2139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00" name="Google Shape;700;p71"/>
          <p:cNvSpPr txBox="1"/>
          <p:nvPr/>
        </p:nvSpPr>
        <p:spPr>
          <a:xfrm>
            <a:off x="6846375" y="1366150"/>
            <a:ext cx="924600" cy="6057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FFFFFF"/>
                </a:solidFill>
              </a:rPr>
              <a:t>Voir les données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701" name="Google Shape;701;p71"/>
          <p:cNvSpPr txBox="1"/>
          <p:nvPr/>
        </p:nvSpPr>
        <p:spPr>
          <a:xfrm>
            <a:off x="7948000" y="1590550"/>
            <a:ext cx="1107300" cy="3813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FFFFFF"/>
                </a:solidFill>
              </a:rPr>
              <a:t>S</a:t>
            </a:r>
            <a:r>
              <a:rPr b="1" lang="fr">
                <a:solidFill>
                  <a:srgbClr val="FFFFFF"/>
                </a:solidFill>
              </a:rPr>
              <a:t>upprimer</a:t>
            </a:r>
            <a:endParaRPr b="1">
              <a:solidFill>
                <a:srgbClr val="FFFFFF"/>
              </a:solidFill>
            </a:endParaRPr>
          </a:p>
        </p:txBody>
      </p:sp>
      <p:cxnSp>
        <p:nvCxnSpPr>
          <p:cNvPr id="702" name="Google Shape;702;p71"/>
          <p:cNvCxnSpPr/>
          <p:nvPr/>
        </p:nvCxnSpPr>
        <p:spPr>
          <a:xfrm flipH="1">
            <a:off x="8115175" y="1971850"/>
            <a:ext cx="378600" cy="2361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03" name="Google Shape;703;p71"/>
          <p:cNvSpPr txBox="1"/>
          <p:nvPr/>
        </p:nvSpPr>
        <p:spPr>
          <a:xfrm>
            <a:off x="2580700" y="2036825"/>
            <a:ext cx="2355300" cy="3813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>
                <a:solidFill>
                  <a:srgbClr val="FFFFFF"/>
                </a:solidFill>
              </a:rPr>
              <a:t>M</a:t>
            </a:r>
            <a:r>
              <a:rPr b="1" lang="fr">
                <a:solidFill>
                  <a:srgbClr val="FFFFFF"/>
                </a:solidFill>
              </a:rPr>
              <a:t>odifier nom / extension</a:t>
            </a:r>
            <a:endParaRPr b="1">
              <a:solidFill>
                <a:srgbClr val="FFFFFF"/>
              </a:solidFill>
            </a:endParaRPr>
          </a:p>
        </p:txBody>
      </p:sp>
      <p:cxnSp>
        <p:nvCxnSpPr>
          <p:cNvPr id="704" name="Google Shape;704;p71"/>
          <p:cNvCxnSpPr/>
          <p:nvPr/>
        </p:nvCxnSpPr>
        <p:spPr>
          <a:xfrm flipH="1">
            <a:off x="2747875" y="2418125"/>
            <a:ext cx="378600" cy="2361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05" name="Google Shape;705;p71"/>
          <p:cNvSpPr txBox="1"/>
          <p:nvPr/>
        </p:nvSpPr>
        <p:spPr>
          <a:xfrm>
            <a:off x="4589450" y="3483675"/>
            <a:ext cx="1293300" cy="3813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FFFFFF"/>
                </a:solidFill>
              </a:rPr>
              <a:t>Télécharger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706" name="Google Shape;706;p71"/>
          <p:cNvSpPr txBox="1"/>
          <p:nvPr/>
        </p:nvSpPr>
        <p:spPr>
          <a:xfrm>
            <a:off x="1071100" y="3999975"/>
            <a:ext cx="2151300" cy="6057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FFFFFF"/>
                </a:solidFill>
              </a:rPr>
              <a:t>Relancer blastn avec les mêmes paramètres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707" name="Google Shape;707;p71"/>
          <p:cNvSpPr txBox="1"/>
          <p:nvPr/>
        </p:nvSpPr>
        <p:spPr>
          <a:xfrm>
            <a:off x="8171600" y="3512025"/>
            <a:ext cx="799200" cy="3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0000"/>
                </a:solidFill>
              </a:rPr>
              <a:t>aperçu</a:t>
            </a:r>
            <a:endParaRPr>
              <a:solidFill>
                <a:srgbClr val="FF0000"/>
              </a:solidFill>
            </a:endParaRPr>
          </a:p>
        </p:txBody>
      </p:sp>
      <p:cxnSp>
        <p:nvCxnSpPr>
          <p:cNvPr id="708" name="Google Shape;708;p71"/>
          <p:cNvCxnSpPr>
            <a:stCxn id="705" idx="3"/>
          </p:cNvCxnSpPr>
          <p:nvPr/>
        </p:nvCxnSpPr>
        <p:spPr>
          <a:xfrm flipH="1" rot="10800000">
            <a:off x="5882750" y="3142125"/>
            <a:ext cx="432600" cy="5322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09" name="Google Shape;709;p71"/>
          <p:cNvCxnSpPr/>
          <p:nvPr/>
        </p:nvCxnSpPr>
        <p:spPr>
          <a:xfrm rot="10800000">
            <a:off x="1225900" y="3674425"/>
            <a:ext cx="270600" cy="3135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ésultat de recherche d'images pour &quot;south green&quot;" id="714" name="Google Shape;714;p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550" y="58528"/>
            <a:ext cx="1678018" cy="381356"/>
          </a:xfrm>
          <a:prstGeom prst="rect">
            <a:avLst/>
          </a:prstGeom>
          <a:noFill/>
          <a:ln>
            <a:noFill/>
          </a:ln>
        </p:spPr>
      </p:pic>
      <p:sp>
        <p:nvSpPr>
          <p:cNvPr id="715" name="Google Shape;715;p72"/>
          <p:cNvSpPr/>
          <p:nvPr/>
        </p:nvSpPr>
        <p:spPr>
          <a:xfrm>
            <a:off x="1881300" y="29248"/>
            <a:ext cx="7262700" cy="525000"/>
          </a:xfrm>
          <a:prstGeom prst="rect">
            <a:avLst/>
          </a:prstGeom>
          <a:solidFill>
            <a:srgbClr val="F79646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"/>
              <a:buFont typeface="Calibri"/>
              <a:buNone/>
            </a:pPr>
            <a:r>
              <a:rPr b="1" lang="fr" sz="3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Galaxy : Outil</a:t>
            </a:r>
            <a:endParaRPr/>
          </a:p>
        </p:txBody>
      </p:sp>
      <p:sp>
        <p:nvSpPr>
          <p:cNvPr id="716" name="Google Shape;716;p72"/>
          <p:cNvSpPr txBox="1"/>
          <p:nvPr/>
        </p:nvSpPr>
        <p:spPr>
          <a:xfrm>
            <a:off x="5928800" y="945750"/>
            <a:ext cx="3129000" cy="32520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fr"/>
              <a:t>Output tabular format (6 or 7):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fr"/>
              <a:t>1. query id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2. subject id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3. percent identity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4. alignment length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5. number of mismatches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6. number of gap openings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7. query start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8. query end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9. subject start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10. subject end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11. expect value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12. bit score</a:t>
            </a:r>
            <a:endParaRPr/>
          </a:p>
        </p:txBody>
      </p:sp>
      <p:sp>
        <p:nvSpPr>
          <p:cNvPr id="717" name="Google Shape;717;p72"/>
          <p:cNvSpPr/>
          <p:nvPr/>
        </p:nvSpPr>
        <p:spPr>
          <a:xfrm>
            <a:off x="7770975" y="58525"/>
            <a:ext cx="1199700" cy="1067400"/>
          </a:xfrm>
          <a:prstGeom prst="ellipse">
            <a:avLst/>
          </a:prstGeom>
          <a:solidFill>
            <a:srgbClr val="351C75"/>
          </a:solidFill>
          <a:ln cap="flat" cmpd="sng" w="1905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300">
                <a:solidFill>
                  <a:schemeClr val="lt1"/>
                </a:solidFill>
                <a:latin typeface="Pacifico"/>
                <a:ea typeface="Pacifico"/>
                <a:cs typeface="Pacifico"/>
                <a:sym typeface="Pacifico"/>
              </a:rPr>
              <a:t>TP</a:t>
            </a:r>
            <a:endParaRPr b="1" sz="3300">
              <a:solidFill>
                <a:schemeClr val="lt1"/>
              </a:solidFill>
              <a:latin typeface="Pacifico"/>
              <a:ea typeface="Pacifico"/>
              <a:cs typeface="Pacifico"/>
              <a:sym typeface="Pacifico"/>
            </a:endParaRPr>
          </a:p>
        </p:txBody>
      </p:sp>
      <p:pic>
        <p:nvPicPr>
          <p:cNvPr id="718" name="Google Shape;718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3525" y="1127275"/>
            <a:ext cx="2416125" cy="118862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19" name="Google Shape;719;p7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49109" y="1150862"/>
            <a:ext cx="2045792" cy="207977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720" name="Google Shape;720;p72"/>
          <p:cNvCxnSpPr/>
          <p:nvPr/>
        </p:nvCxnSpPr>
        <p:spPr>
          <a:xfrm flipH="1" rot="10800000">
            <a:off x="2696875" y="1671787"/>
            <a:ext cx="854100" cy="123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721" name="Google Shape;721;p7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46025" y="1127275"/>
            <a:ext cx="454950" cy="4659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722" name="Google Shape;722;p72"/>
          <p:cNvGraphicFramePr/>
          <p:nvPr/>
        </p:nvGraphicFramePr>
        <p:xfrm>
          <a:off x="75500" y="4303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{DD8E105F-6B6D-4C53-83C5-88333C5307C4}</a:tableStyleId>
              </a:tblPr>
              <a:tblGrid>
                <a:gridCol w="1832350"/>
                <a:gridCol w="2688550"/>
                <a:gridCol w="582425"/>
                <a:gridCol w="474000"/>
                <a:gridCol w="382850"/>
                <a:gridCol w="382850"/>
                <a:gridCol w="451600"/>
                <a:gridCol w="426600"/>
                <a:gridCol w="382850"/>
                <a:gridCol w="469900"/>
                <a:gridCol w="388650"/>
                <a:gridCol w="476175"/>
              </a:tblGrid>
              <a:tr h="4087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00"/>
                        <a:t>gi|33391745|gb|AY273814.1|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00"/>
                        <a:t>gi|315809301|gb|GW481759.1|GW481759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00"/>
                        <a:t>94.922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00"/>
                        <a:t>709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00"/>
                        <a:t>14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00"/>
                        <a:t>2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00"/>
                        <a:t>188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00"/>
                        <a:t>896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00"/>
                        <a:t>1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00"/>
                        <a:t>687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00"/>
                        <a:t>0.0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00"/>
                        <a:t>1128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cxnSp>
        <p:nvCxnSpPr>
          <p:cNvPr id="723" name="Google Shape;723;p72"/>
          <p:cNvCxnSpPr/>
          <p:nvPr/>
        </p:nvCxnSpPr>
        <p:spPr>
          <a:xfrm flipH="1">
            <a:off x="4569450" y="3336850"/>
            <a:ext cx="5100" cy="8601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ésultat de recherche d'images pour &quot;south green&quot;" id="728" name="Google Shape;728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550" y="58528"/>
            <a:ext cx="1678018" cy="381356"/>
          </a:xfrm>
          <a:prstGeom prst="rect">
            <a:avLst/>
          </a:prstGeom>
          <a:noFill/>
          <a:ln>
            <a:noFill/>
          </a:ln>
        </p:spPr>
      </p:pic>
      <p:sp>
        <p:nvSpPr>
          <p:cNvPr id="729" name="Google Shape;729;p73"/>
          <p:cNvSpPr/>
          <p:nvPr/>
        </p:nvSpPr>
        <p:spPr>
          <a:xfrm>
            <a:off x="1881300" y="29248"/>
            <a:ext cx="7262700" cy="525000"/>
          </a:xfrm>
          <a:prstGeom prst="rect">
            <a:avLst/>
          </a:prstGeom>
          <a:solidFill>
            <a:srgbClr val="F79646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"/>
              <a:buFont typeface="Calibri"/>
              <a:buNone/>
            </a:pPr>
            <a:r>
              <a:rPr b="1" lang="fr" sz="3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Galaxy : Enchainer les outils</a:t>
            </a:r>
            <a:endParaRPr/>
          </a:p>
        </p:txBody>
      </p:sp>
      <p:sp>
        <p:nvSpPr>
          <p:cNvPr id="730" name="Google Shape;730;p73"/>
          <p:cNvSpPr txBox="1"/>
          <p:nvPr/>
        </p:nvSpPr>
        <p:spPr>
          <a:xfrm>
            <a:off x="361399" y="928550"/>
            <a:ext cx="5157600" cy="379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AutoNum type="arabicParenR"/>
            </a:pPr>
            <a:r>
              <a:rPr b="1" lang="fr" sz="1800">
                <a:solidFill>
                  <a:schemeClr val="accent6"/>
                </a:solidFill>
              </a:rPr>
              <a:t>Lancez BLASTN pour obtenir un fichier tabulé</a:t>
            </a:r>
            <a:endParaRPr b="1" sz="1800">
              <a:solidFill>
                <a:schemeClr val="accent6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accent6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AutoNum type="arabicParenR"/>
            </a:pPr>
            <a:r>
              <a:rPr b="1" lang="fr" sz="1800">
                <a:solidFill>
                  <a:schemeClr val="accent6"/>
                </a:solidFill>
              </a:rPr>
              <a:t>Lancez FILTER et ne gardez que les lignes ou le pourcentage d’identité est de plus de 98</a:t>
            </a:r>
            <a:endParaRPr b="1" sz="1800">
              <a:solidFill>
                <a:schemeClr val="accent6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accent6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AutoNum type="arabicParenR"/>
            </a:pPr>
            <a:r>
              <a:rPr b="1" lang="fr" sz="1800">
                <a:solidFill>
                  <a:schemeClr val="accent6"/>
                </a:solidFill>
              </a:rPr>
              <a:t>Lancez CUT et ne gardez que les “subject ID” sur le fichier précédent</a:t>
            </a:r>
            <a:endParaRPr b="1" sz="1800">
              <a:solidFill>
                <a:schemeClr val="accent6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accent6"/>
              </a:solidFill>
            </a:endParaRPr>
          </a:p>
        </p:txBody>
      </p:sp>
      <p:sp>
        <p:nvSpPr>
          <p:cNvPr id="731" name="Google Shape;731;p73"/>
          <p:cNvSpPr txBox="1"/>
          <p:nvPr/>
        </p:nvSpPr>
        <p:spPr>
          <a:xfrm>
            <a:off x="5928800" y="945750"/>
            <a:ext cx="3129000" cy="32520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fr"/>
              <a:t>Output tabular format (6 or 7):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fr"/>
              <a:t>1. query id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2. subject id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3. percent identity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4. alignment length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5. number of mismatches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6. number of gap openings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7. query start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8. query end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9. subject start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10. subject end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11. expect value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12. bit score</a:t>
            </a:r>
            <a:endParaRPr/>
          </a:p>
        </p:txBody>
      </p:sp>
      <p:sp>
        <p:nvSpPr>
          <p:cNvPr id="732" name="Google Shape;732;p73"/>
          <p:cNvSpPr/>
          <p:nvPr/>
        </p:nvSpPr>
        <p:spPr>
          <a:xfrm>
            <a:off x="7770975" y="58525"/>
            <a:ext cx="1199700" cy="1067400"/>
          </a:xfrm>
          <a:prstGeom prst="ellipse">
            <a:avLst/>
          </a:prstGeom>
          <a:solidFill>
            <a:srgbClr val="351C75"/>
          </a:solidFill>
          <a:ln cap="flat" cmpd="sng" w="1905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300">
                <a:solidFill>
                  <a:schemeClr val="lt1"/>
                </a:solidFill>
                <a:latin typeface="Pacifico"/>
                <a:ea typeface="Pacifico"/>
                <a:cs typeface="Pacifico"/>
                <a:sym typeface="Pacifico"/>
              </a:rPr>
              <a:t>TP</a:t>
            </a:r>
            <a:endParaRPr b="1" sz="3300">
              <a:solidFill>
                <a:schemeClr val="lt1"/>
              </a:solidFill>
              <a:latin typeface="Pacifico"/>
              <a:ea typeface="Pacifico"/>
              <a:cs typeface="Pacifico"/>
              <a:sym typeface="Pacifico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ésultat de recherche d'images pour &quot;south green&quot;" id="737" name="Google Shape;737;p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550" y="58528"/>
            <a:ext cx="1678018" cy="381356"/>
          </a:xfrm>
          <a:prstGeom prst="rect">
            <a:avLst/>
          </a:prstGeom>
          <a:noFill/>
          <a:ln>
            <a:noFill/>
          </a:ln>
        </p:spPr>
      </p:pic>
      <p:sp>
        <p:nvSpPr>
          <p:cNvPr id="738" name="Google Shape;738;p74"/>
          <p:cNvSpPr/>
          <p:nvPr/>
        </p:nvSpPr>
        <p:spPr>
          <a:xfrm>
            <a:off x="1881300" y="29248"/>
            <a:ext cx="7262700" cy="525000"/>
          </a:xfrm>
          <a:prstGeom prst="rect">
            <a:avLst/>
          </a:prstGeom>
          <a:solidFill>
            <a:srgbClr val="F79646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"/>
              <a:buFont typeface="Calibri"/>
              <a:buNone/>
            </a:pPr>
            <a:r>
              <a:rPr b="1" lang="fr" sz="3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Galaxy : Collections</a:t>
            </a:r>
            <a:endParaRPr/>
          </a:p>
        </p:txBody>
      </p:sp>
      <p:pic>
        <p:nvPicPr>
          <p:cNvPr id="739" name="Google Shape;739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00775" y="1952300"/>
            <a:ext cx="2242250" cy="274402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40" name="Google Shape;740;p74"/>
          <p:cNvSpPr/>
          <p:nvPr/>
        </p:nvSpPr>
        <p:spPr>
          <a:xfrm>
            <a:off x="3651225" y="2953700"/>
            <a:ext cx="289500" cy="2598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41" name="Google Shape;741;p74"/>
          <p:cNvCxnSpPr/>
          <p:nvPr/>
        </p:nvCxnSpPr>
        <p:spPr>
          <a:xfrm>
            <a:off x="4440225" y="3268125"/>
            <a:ext cx="4419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742" name="Google Shape;742;p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08475" y="1546550"/>
            <a:ext cx="2034750" cy="349622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43" name="Google Shape;743;p74"/>
          <p:cNvSpPr/>
          <p:nvPr/>
        </p:nvSpPr>
        <p:spPr>
          <a:xfrm>
            <a:off x="4995225" y="4153925"/>
            <a:ext cx="908700" cy="219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4" name="Google Shape;744;p74"/>
          <p:cNvSpPr/>
          <p:nvPr/>
        </p:nvSpPr>
        <p:spPr>
          <a:xfrm>
            <a:off x="7770975" y="58525"/>
            <a:ext cx="1199700" cy="1067400"/>
          </a:xfrm>
          <a:prstGeom prst="ellipse">
            <a:avLst/>
          </a:prstGeom>
          <a:solidFill>
            <a:srgbClr val="351C75"/>
          </a:solidFill>
          <a:ln cap="flat" cmpd="sng" w="1905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300">
                <a:solidFill>
                  <a:schemeClr val="lt1"/>
                </a:solidFill>
                <a:latin typeface="Pacifico"/>
                <a:ea typeface="Pacifico"/>
                <a:cs typeface="Pacifico"/>
                <a:sym typeface="Pacifico"/>
              </a:rPr>
              <a:t>TP</a:t>
            </a:r>
            <a:endParaRPr b="1" sz="3300">
              <a:solidFill>
                <a:schemeClr val="lt1"/>
              </a:solidFill>
              <a:latin typeface="Pacifico"/>
              <a:ea typeface="Pacifico"/>
              <a:cs typeface="Pacifico"/>
              <a:sym typeface="Pacifico"/>
            </a:endParaRPr>
          </a:p>
        </p:txBody>
      </p:sp>
      <p:sp>
        <p:nvSpPr>
          <p:cNvPr id="745" name="Google Shape;745;p74"/>
          <p:cNvSpPr txBox="1"/>
          <p:nvPr/>
        </p:nvSpPr>
        <p:spPr>
          <a:xfrm>
            <a:off x="200950" y="643550"/>
            <a:ext cx="8509200" cy="119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u="sng">
                <a:solidFill>
                  <a:schemeClr val="dk1"/>
                </a:solidFill>
              </a:rPr>
              <a:t>Collection</a:t>
            </a:r>
            <a:r>
              <a:rPr b="1" lang="fr">
                <a:solidFill>
                  <a:schemeClr val="dk1"/>
                </a:solidFill>
              </a:rPr>
              <a:t> </a:t>
            </a:r>
            <a:r>
              <a:rPr lang="fr">
                <a:solidFill>
                  <a:schemeClr val="dk1"/>
                </a:solidFill>
              </a:rPr>
              <a:t>= Permet d’effectuer une même analyse sur plusieurs échantillons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AutoNum type="arabicParenR"/>
            </a:pPr>
            <a:r>
              <a:rPr b="1" lang="fr" sz="1800">
                <a:solidFill>
                  <a:schemeClr val="accent6"/>
                </a:solidFill>
              </a:rPr>
              <a:t>Créez une collection avec les deux sets de reads </a:t>
            </a:r>
            <a:endParaRPr b="1" sz="1800">
              <a:solidFill>
                <a:schemeClr val="accent6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chemeClr val="accent6"/>
                </a:solidFill>
              </a:rPr>
              <a:t>input1.fastq et input2.fastq</a:t>
            </a:r>
            <a:endParaRPr b="1" sz="1800">
              <a:solidFill>
                <a:srgbClr val="E69138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75"/>
          <p:cNvSpPr txBox="1"/>
          <p:nvPr/>
        </p:nvSpPr>
        <p:spPr>
          <a:xfrm>
            <a:off x="200950" y="643550"/>
            <a:ext cx="8509200" cy="43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u="sng">
                <a:solidFill>
                  <a:schemeClr val="dk1"/>
                </a:solidFill>
              </a:rPr>
              <a:t>Collection</a:t>
            </a:r>
            <a:r>
              <a:rPr b="1" lang="fr">
                <a:solidFill>
                  <a:schemeClr val="dk1"/>
                </a:solidFill>
              </a:rPr>
              <a:t> </a:t>
            </a:r>
            <a:r>
              <a:rPr lang="fr">
                <a:solidFill>
                  <a:schemeClr val="dk1"/>
                </a:solidFill>
              </a:rPr>
              <a:t>= Permet d’effectuer une même analyse sur plusieurs échantillons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E69138"/>
              </a:buClr>
              <a:buSzPts val="1800"/>
              <a:buAutoNum type="arabicParenR"/>
            </a:pPr>
            <a:r>
              <a:rPr b="1" lang="fr" sz="1800">
                <a:solidFill>
                  <a:srgbClr val="E69138"/>
                </a:solidFill>
              </a:rPr>
              <a:t>Créez une collection avec les deux sets de reads</a:t>
            </a:r>
            <a:endParaRPr b="1" sz="1800">
              <a:solidFill>
                <a:srgbClr val="E69138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E69138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E69138"/>
              </a:buClr>
              <a:buSzPts val="1800"/>
              <a:buAutoNum type="arabicParenR"/>
            </a:pPr>
            <a:r>
              <a:rPr b="1" lang="fr" sz="1800">
                <a:solidFill>
                  <a:srgbClr val="E69138"/>
                </a:solidFill>
              </a:rPr>
              <a:t>Lancez blastn sur la collection et observez le résultat</a:t>
            </a:r>
            <a:endParaRPr b="1" sz="1800">
              <a:solidFill>
                <a:srgbClr val="E69138"/>
              </a:solidFill>
            </a:endParaRPr>
          </a:p>
        </p:txBody>
      </p:sp>
      <p:pic>
        <p:nvPicPr>
          <p:cNvPr descr="Résultat de recherche d'images pour &quot;south green&quot;" id="751" name="Google Shape;751;p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550" y="58528"/>
            <a:ext cx="1678018" cy="381356"/>
          </a:xfrm>
          <a:prstGeom prst="rect">
            <a:avLst/>
          </a:prstGeom>
          <a:noFill/>
          <a:ln>
            <a:noFill/>
          </a:ln>
        </p:spPr>
      </p:pic>
      <p:pic>
        <p:nvPicPr>
          <p:cNvPr id="752" name="Google Shape;752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5050" y="2393988"/>
            <a:ext cx="7800975" cy="157162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53" name="Google Shape;753;p75"/>
          <p:cNvSpPr/>
          <p:nvPr/>
        </p:nvSpPr>
        <p:spPr>
          <a:xfrm>
            <a:off x="1881300" y="29248"/>
            <a:ext cx="7262700" cy="525000"/>
          </a:xfrm>
          <a:prstGeom prst="rect">
            <a:avLst/>
          </a:prstGeom>
          <a:solidFill>
            <a:srgbClr val="F79646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"/>
              <a:buFont typeface="Calibri"/>
              <a:buNone/>
            </a:pPr>
            <a:r>
              <a:rPr b="1" lang="fr" sz="3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Galaxy : Collections</a:t>
            </a:r>
            <a:endParaRPr/>
          </a:p>
        </p:txBody>
      </p:sp>
      <p:sp>
        <p:nvSpPr>
          <p:cNvPr id="754" name="Google Shape;754;p75"/>
          <p:cNvSpPr/>
          <p:nvPr/>
        </p:nvSpPr>
        <p:spPr>
          <a:xfrm>
            <a:off x="7770975" y="58525"/>
            <a:ext cx="1199700" cy="1067400"/>
          </a:xfrm>
          <a:prstGeom prst="ellipse">
            <a:avLst/>
          </a:prstGeom>
          <a:solidFill>
            <a:srgbClr val="351C75"/>
          </a:solidFill>
          <a:ln cap="flat" cmpd="sng" w="1905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300">
                <a:solidFill>
                  <a:schemeClr val="lt1"/>
                </a:solidFill>
                <a:latin typeface="Pacifico"/>
                <a:ea typeface="Pacifico"/>
                <a:cs typeface="Pacifico"/>
                <a:sym typeface="Pacifico"/>
              </a:rPr>
              <a:t>TP</a:t>
            </a:r>
            <a:endParaRPr b="1" sz="3300">
              <a:solidFill>
                <a:schemeClr val="lt1"/>
              </a:solidFill>
              <a:latin typeface="Pacifico"/>
              <a:ea typeface="Pacifico"/>
              <a:cs typeface="Pacifico"/>
              <a:sym typeface="Pacifico"/>
            </a:endParaRPr>
          </a:p>
        </p:txBody>
      </p:sp>
      <p:sp>
        <p:nvSpPr>
          <p:cNvPr id="755" name="Google Shape;755;p75"/>
          <p:cNvSpPr/>
          <p:nvPr/>
        </p:nvSpPr>
        <p:spPr>
          <a:xfrm>
            <a:off x="1298150" y="3338400"/>
            <a:ext cx="436200" cy="3813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0" name="Google Shape;760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88" y="1038338"/>
            <a:ext cx="8944424" cy="3321796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Résultat de recherche d'images pour &quot;south green&quot;" id="761" name="Google Shape;761;p7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6550" y="58528"/>
            <a:ext cx="1678018" cy="381356"/>
          </a:xfrm>
          <a:prstGeom prst="rect">
            <a:avLst/>
          </a:prstGeom>
          <a:noFill/>
          <a:ln>
            <a:noFill/>
          </a:ln>
        </p:spPr>
      </p:pic>
      <p:sp>
        <p:nvSpPr>
          <p:cNvPr id="762" name="Google Shape;762;p76"/>
          <p:cNvSpPr/>
          <p:nvPr/>
        </p:nvSpPr>
        <p:spPr>
          <a:xfrm>
            <a:off x="1881300" y="29248"/>
            <a:ext cx="7262700" cy="525000"/>
          </a:xfrm>
          <a:prstGeom prst="rect">
            <a:avLst/>
          </a:prstGeom>
          <a:solidFill>
            <a:srgbClr val="F79646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"/>
              <a:buFont typeface="Calibri"/>
              <a:buNone/>
            </a:pPr>
            <a:r>
              <a:rPr b="1" lang="fr" sz="3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Galaxy : Workflows</a:t>
            </a:r>
            <a:endParaRPr/>
          </a:p>
        </p:txBody>
      </p:sp>
      <p:sp>
        <p:nvSpPr>
          <p:cNvPr id="763" name="Google Shape;763;p76"/>
          <p:cNvSpPr/>
          <p:nvPr/>
        </p:nvSpPr>
        <p:spPr>
          <a:xfrm>
            <a:off x="8115413" y="1455888"/>
            <a:ext cx="357600" cy="3165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4" name="Google Shape;764;p76"/>
          <p:cNvSpPr/>
          <p:nvPr/>
        </p:nvSpPr>
        <p:spPr>
          <a:xfrm>
            <a:off x="6843113" y="783363"/>
            <a:ext cx="2277300" cy="525000"/>
          </a:xfrm>
          <a:prstGeom prst="rect">
            <a:avLst/>
          </a:prstGeom>
          <a:solidFill>
            <a:srgbClr val="FF0000"/>
          </a:solidFill>
          <a:ln cap="flat" cmpd="sng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Créer un nouveau Workflow</a:t>
            </a:r>
            <a:endParaRPr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765" name="Google Shape;765;p76"/>
          <p:cNvSpPr/>
          <p:nvPr/>
        </p:nvSpPr>
        <p:spPr>
          <a:xfrm>
            <a:off x="2253338" y="3178963"/>
            <a:ext cx="2277300" cy="525000"/>
          </a:xfrm>
          <a:prstGeom prst="rect">
            <a:avLst/>
          </a:prstGeom>
          <a:solidFill>
            <a:srgbClr val="FF0000"/>
          </a:solidFill>
          <a:ln cap="flat" cmpd="sng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Liste de mes workflows</a:t>
            </a:r>
            <a:endParaRPr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766" name="Google Shape;766;p76"/>
          <p:cNvSpPr/>
          <p:nvPr/>
        </p:nvSpPr>
        <p:spPr>
          <a:xfrm>
            <a:off x="2902063" y="991863"/>
            <a:ext cx="709200" cy="3813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1" name="Google Shape;771;p77"/>
          <p:cNvPicPr preferRelativeResize="0"/>
          <p:nvPr/>
        </p:nvPicPr>
        <p:blipFill rotWithShape="1">
          <a:blip r:embed="rId3">
            <a:alphaModFix/>
          </a:blip>
          <a:srcRect b="0" l="0" r="0" t="10530"/>
          <a:stretch/>
        </p:blipFill>
        <p:spPr>
          <a:xfrm>
            <a:off x="1422875" y="1578050"/>
            <a:ext cx="6654325" cy="34716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ésultat de recherche d'images pour &quot;south green&quot;" id="772" name="Google Shape;772;p7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6550" y="58528"/>
            <a:ext cx="1678018" cy="381356"/>
          </a:xfrm>
          <a:prstGeom prst="rect">
            <a:avLst/>
          </a:prstGeom>
          <a:noFill/>
          <a:ln>
            <a:noFill/>
          </a:ln>
        </p:spPr>
      </p:pic>
      <p:sp>
        <p:nvSpPr>
          <p:cNvPr id="773" name="Google Shape;773;p77"/>
          <p:cNvSpPr/>
          <p:nvPr/>
        </p:nvSpPr>
        <p:spPr>
          <a:xfrm>
            <a:off x="1881300" y="29248"/>
            <a:ext cx="7262700" cy="525000"/>
          </a:xfrm>
          <a:prstGeom prst="rect">
            <a:avLst/>
          </a:prstGeom>
          <a:solidFill>
            <a:srgbClr val="F79646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"/>
              <a:buFont typeface="Calibri"/>
              <a:buNone/>
            </a:pPr>
            <a:r>
              <a:rPr b="1" lang="fr" sz="3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Galaxy : Workflows</a:t>
            </a:r>
            <a:endParaRPr/>
          </a:p>
        </p:txBody>
      </p:sp>
      <p:sp>
        <p:nvSpPr>
          <p:cNvPr id="774" name="Google Shape;774;p77"/>
          <p:cNvSpPr txBox="1"/>
          <p:nvPr/>
        </p:nvSpPr>
        <p:spPr>
          <a:xfrm>
            <a:off x="559725" y="752375"/>
            <a:ext cx="6343200" cy="5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chemeClr val="accent6"/>
                </a:solidFill>
              </a:rPr>
              <a:t>Créez</a:t>
            </a:r>
            <a:r>
              <a:rPr b="1" lang="fr" sz="1800">
                <a:solidFill>
                  <a:schemeClr val="accent6"/>
                </a:solidFill>
              </a:rPr>
              <a:t> votre premier Workflow : BLASTN, paramétrez le et lancez le !</a:t>
            </a:r>
            <a:endParaRPr b="1" sz="1800">
              <a:solidFill>
                <a:schemeClr val="accent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5" name="Google Shape;775;p77"/>
          <p:cNvSpPr/>
          <p:nvPr/>
        </p:nvSpPr>
        <p:spPr>
          <a:xfrm>
            <a:off x="7770975" y="58525"/>
            <a:ext cx="1199700" cy="1067400"/>
          </a:xfrm>
          <a:prstGeom prst="ellipse">
            <a:avLst/>
          </a:prstGeom>
          <a:solidFill>
            <a:srgbClr val="351C75"/>
          </a:solidFill>
          <a:ln cap="flat" cmpd="sng" w="1905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300">
                <a:solidFill>
                  <a:schemeClr val="lt1"/>
                </a:solidFill>
                <a:latin typeface="Pacifico"/>
                <a:ea typeface="Pacifico"/>
                <a:cs typeface="Pacifico"/>
                <a:sym typeface="Pacifico"/>
              </a:rPr>
              <a:t>TP</a:t>
            </a:r>
            <a:endParaRPr b="1" sz="3300">
              <a:solidFill>
                <a:schemeClr val="lt1"/>
              </a:solidFill>
              <a:latin typeface="Pacifico"/>
              <a:ea typeface="Pacifico"/>
              <a:cs typeface="Pacifico"/>
              <a:sym typeface="Pacifico"/>
            </a:endParaRPr>
          </a:p>
        </p:txBody>
      </p:sp>
      <p:sp>
        <p:nvSpPr>
          <p:cNvPr id="776" name="Google Shape;776;p77"/>
          <p:cNvSpPr txBox="1"/>
          <p:nvPr/>
        </p:nvSpPr>
        <p:spPr>
          <a:xfrm>
            <a:off x="104950" y="2178300"/>
            <a:ext cx="2104500" cy="678600"/>
          </a:xfrm>
          <a:prstGeom prst="rect">
            <a:avLst/>
          </a:prstGeom>
          <a:solidFill>
            <a:srgbClr val="9FC5E8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/>
              <a:t>INPUT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/>
              <a:t>Collection de fichiers</a:t>
            </a:r>
            <a:endParaRPr b="1"/>
          </a:p>
        </p:txBody>
      </p:sp>
      <p:sp>
        <p:nvSpPr>
          <p:cNvPr id="777" name="Google Shape;777;p77"/>
          <p:cNvSpPr txBox="1"/>
          <p:nvPr/>
        </p:nvSpPr>
        <p:spPr>
          <a:xfrm>
            <a:off x="2605388" y="2819850"/>
            <a:ext cx="1096500" cy="462300"/>
          </a:xfrm>
          <a:prstGeom prst="rect">
            <a:avLst/>
          </a:prstGeom>
          <a:solidFill>
            <a:srgbClr val="9FC5E8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/>
              <a:t>BLASTN</a:t>
            </a:r>
            <a:endParaRPr b="1"/>
          </a:p>
        </p:txBody>
      </p:sp>
      <p:sp>
        <p:nvSpPr>
          <p:cNvPr id="778" name="Google Shape;778;p77"/>
          <p:cNvSpPr txBox="1"/>
          <p:nvPr/>
        </p:nvSpPr>
        <p:spPr>
          <a:xfrm>
            <a:off x="4023738" y="2819850"/>
            <a:ext cx="1096500" cy="462300"/>
          </a:xfrm>
          <a:prstGeom prst="rect">
            <a:avLst/>
          </a:prstGeom>
          <a:solidFill>
            <a:srgbClr val="9FC5E8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/>
              <a:t>FILTER</a:t>
            </a:r>
            <a:endParaRPr b="1"/>
          </a:p>
        </p:txBody>
      </p:sp>
      <p:sp>
        <p:nvSpPr>
          <p:cNvPr id="779" name="Google Shape;779;p77"/>
          <p:cNvSpPr txBox="1"/>
          <p:nvPr/>
        </p:nvSpPr>
        <p:spPr>
          <a:xfrm>
            <a:off x="5547200" y="2819850"/>
            <a:ext cx="1096500" cy="462300"/>
          </a:xfrm>
          <a:prstGeom prst="rect">
            <a:avLst/>
          </a:prstGeom>
          <a:solidFill>
            <a:srgbClr val="9FC5E8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/>
              <a:t>CUT</a:t>
            </a:r>
            <a:endParaRPr b="1"/>
          </a:p>
        </p:txBody>
      </p:sp>
      <p:cxnSp>
        <p:nvCxnSpPr>
          <p:cNvPr id="780" name="Google Shape;780;p77"/>
          <p:cNvCxnSpPr>
            <a:stCxn id="776" idx="3"/>
          </p:cNvCxnSpPr>
          <p:nvPr/>
        </p:nvCxnSpPr>
        <p:spPr>
          <a:xfrm>
            <a:off x="2209450" y="2517600"/>
            <a:ext cx="367800" cy="1980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81" name="Google Shape;781;p77"/>
          <p:cNvCxnSpPr/>
          <p:nvPr/>
        </p:nvCxnSpPr>
        <p:spPr>
          <a:xfrm flipH="1" rot="10800000">
            <a:off x="3701888" y="2969400"/>
            <a:ext cx="342600" cy="54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82" name="Google Shape;782;p77"/>
          <p:cNvCxnSpPr/>
          <p:nvPr/>
        </p:nvCxnSpPr>
        <p:spPr>
          <a:xfrm flipH="1" rot="10800000">
            <a:off x="5141000" y="2969400"/>
            <a:ext cx="406200" cy="54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83" name="Google Shape;783;p77"/>
          <p:cNvSpPr txBox="1"/>
          <p:nvPr/>
        </p:nvSpPr>
        <p:spPr>
          <a:xfrm>
            <a:off x="4165200" y="3402100"/>
            <a:ext cx="813600" cy="3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/>
              <a:t>c3&gt;98</a:t>
            </a:r>
            <a:endParaRPr b="1"/>
          </a:p>
        </p:txBody>
      </p:sp>
      <p:sp>
        <p:nvSpPr>
          <p:cNvPr id="784" name="Google Shape;784;p77"/>
          <p:cNvSpPr txBox="1"/>
          <p:nvPr/>
        </p:nvSpPr>
        <p:spPr>
          <a:xfrm>
            <a:off x="5688650" y="3432550"/>
            <a:ext cx="813600" cy="3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/>
              <a:t>cut c2</a:t>
            </a:r>
            <a:endParaRPr b="1"/>
          </a:p>
        </p:txBody>
      </p:sp>
      <p:sp>
        <p:nvSpPr>
          <p:cNvPr id="785" name="Google Shape;785;p77"/>
          <p:cNvSpPr txBox="1"/>
          <p:nvPr/>
        </p:nvSpPr>
        <p:spPr>
          <a:xfrm>
            <a:off x="2636875" y="3402100"/>
            <a:ext cx="1199700" cy="5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/>
              <a:t>output 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/>
              <a:t>tabular 12</a:t>
            </a:r>
            <a:endParaRPr b="1"/>
          </a:p>
        </p:txBody>
      </p:sp>
      <p:cxnSp>
        <p:nvCxnSpPr>
          <p:cNvPr id="786" name="Google Shape;786;p77"/>
          <p:cNvCxnSpPr/>
          <p:nvPr/>
        </p:nvCxnSpPr>
        <p:spPr>
          <a:xfrm flipH="1" rot="10800000">
            <a:off x="2185000" y="3330650"/>
            <a:ext cx="411000" cy="2025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87" name="Google Shape;787;p77"/>
          <p:cNvSpPr txBox="1"/>
          <p:nvPr/>
        </p:nvSpPr>
        <p:spPr>
          <a:xfrm>
            <a:off x="80500" y="3184000"/>
            <a:ext cx="2104500" cy="678600"/>
          </a:xfrm>
          <a:prstGeom prst="rect">
            <a:avLst/>
          </a:prstGeom>
          <a:solidFill>
            <a:srgbClr val="9FC5E8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/>
              <a:t>INPUT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/>
              <a:t>Référence fasta</a:t>
            </a:r>
            <a:endParaRPr b="1"/>
          </a:p>
        </p:txBody>
      </p:sp>
      <p:cxnSp>
        <p:nvCxnSpPr>
          <p:cNvPr id="788" name="Google Shape;788;p77"/>
          <p:cNvCxnSpPr/>
          <p:nvPr/>
        </p:nvCxnSpPr>
        <p:spPr>
          <a:xfrm>
            <a:off x="2206600" y="2715600"/>
            <a:ext cx="367800" cy="1980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89" name="Google Shape;789;p77"/>
          <p:cNvCxnSpPr/>
          <p:nvPr/>
        </p:nvCxnSpPr>
        <p:spPr>
          <a:xfrm flipH="1" rot="10800000">
            <a:off x="3696838" y="3175825"/>
            <a:ext cx="342600" cy="54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90" name="Google Shape;790;p77"/>
          <p:cNvCxnSpPr/>
          <p:nvPr/>
        </p:nvCxnSpPr>
        <p:spPr>
          <a:xfrm flipH="1" rot="10800000">
            <a:off x="5141000" y="3170413"/>
            <a:ext cx="406200" cy="54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91" name="Google Shape;791;p77"/>
          <p:cNvSpPr txBox="1"/>
          <p:nvPr/>
        </p:nvSpPr>
        <p:spPr>
          <a:xfrm>
            <a:off x="7062500" y="2765850"/>
            <a:ext cx="1677900" cy="570300"/>
          </a:xfrm>
          <a:prstGeom prst="rect">
            <a:avLst/>
          </a:prstGeom>
          <a:solidFill>
            <a:srgbClr val="9FC5E8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/>
              <a:t>CONCATENATE multiple datasets</a:t>
            </a:r>
            <a:endParaRPr b="1"/>
          </a:p>
        </p:txBody>
      </p:sp>
      <p:cxnSp>
        <p:nvCxnSpPr>
          <p:cNvPr id="792" name="Google Shape;792;p77"/>
          <p:cNvCxnSpPr/>
          <p:nvPr/>
        </p:nvCxnSpPr>
        <p:spPr>
          <a:xfrm flipH="1" rot="10800000">
            <a:off x="6643700" y="2947788"/>
            <a:ext cx="406200" cy="54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93" name="Google Shape;793;p77"/>
          <p:cNvCxnSpPr/>
          <p:nvPr/>
        </p:nvCxnSpPr>
        <p:spPr>
          <a:xfrm flipH="1" rot="10800000">
            <a:off x="6643700" y="3148800"/>
            <a:ext cx="406200" cy="54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794" name="Google Shape;794;p7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02925" y="3783400"/>
            <a:ext cx="2029649" cy="106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ésultat de recherche d'images pour &quot;south green&quot;" id="799" name="Google Shape;799;p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550" y="58528"/>
            <a:ext cx="1678018" cy="381356"/>
          </a:xfrm>
          <a:prstGeom prst="rect">
            <a:avLst/>
          </a:prstGeom>
          <a:noFill/>
          <a:ln>
            <a:noFill/>
          </a:ln>
        </p:spPr>
      </p:pic>
      <p:sp>
        <p:nvSpPr>
          <p:cNvPr id="800" name="Google Shape;800;p78"/>
          <p:cNvSpPr/>
          <p:nvPr/>
        </p:nvSpPr>
        <p:spPr>
          <a:xfrm>
            <a:off x="1881300" y="29248"/>
            <a:ext cx="7262700" cy="525000"/>
          </a:xfrm>
          <a:prstGeom prst="rect">
            <a:avLst/>
          </a:prstGeom>
          <a:solidFill>
            <a:srgbClr val="F79646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"/>
              <a:buFont typeface="Calibri"/>
              <a:buNone/>
            </a:pPr>
            <a:r>
              <a:rPr b="1" lang="fr" sz="3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Galaxy : Workflows</a:t>
            </a:r>
            <a:endParaRPr/>
          </a:p>
        </p:txBody>
      </p:sp>
      <p:sp>
        <p:nvSpPr>
          <p:cNvPr id="801" name="Google Shape;801;p78"/>
          <p:cNvSpPr/>
          <p:nvPr/>
        </p:nvSpPr>
        <p:spPr>
          <a:xfrm>
            <a:off x="7770975" y="58525"/>
            <a:ext cx="1199700" cy="1067400"/>
          </a:xfrm>
          <a:prstGeom prst="ellipse">
            <a:avLst/>
          </a:prstGeom>
          <a:solidFill>
            <a:srgbClr val="351C75"/>
          </a:solidFill>
          <a:ln cap="flat" cmpd="sng" w="1905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300">
                <a:solidFill>
                  <a:schemeClr val="lt1"/>
                </a:solidFill>
                <a:latin typeface="Pacifico"/>
                <a:ea typeface="Pacifico"/>
                <a:cs typeface="Pacifico"/>
                <a:sym typeface="Pacifico"/>
              </a:rPr>
              <a:t>TP</a:t>
            </a:r>
            <a:endParaRPr b="1" sz="3300">
              <a:solidFill>
                <a:schemeClr val="lt1"/>
              </a:solidFill>
              <a:latin typeface="Pacifico"/>
              <a:ea typeface="Pacifico"/>
              <a:cs typeface="Pacifico"/>
              <a:sym typeface="Pacifico"/>
            </a:endParaRPr>
          </a:p>
        </p:txBody>
      </p:sp>
      <p:sp>
        <p:nvSpPr>
          <p:cNvPr id="802" name="Google Shape;802;p78"/>
          <p:cNvSpPr txBox="1"/>
          <p:nvPr/>
        </p:nvSpPr>
        <p:spPr>
          <a:xfrm>
            <a:off x="277000" y="3624125"/>
            <a:ext cx="8575800" cy="101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u="sng"/>
              <a:t>TIPS:</a:t>
            </a:r>
            <a:endParaRPr b="1" u="sng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Cochez </a:t>
            </a:r>
            <a:r>
              <a:rPr lang="fr"/>
              <a:t>l'astérisque</a:t>
            </a:r>
            <a:r>
              <a:rPr lang="fr"/>
              <a:t> verte pour afficher votre résultat intermédiaire ou décochez la pour le cacher !</a:t>
            </a:r>
            <a:endParaRPr/>
          </a:p>
        </p:txBody>
      </p:sp>
      <p:pic>
        <p:nvPicPr>
          <p:cNvPr id="803" name="Google Shape;803;p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5300" y="1683563"/>
            <a:ext cx="8839199" cy="162398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3"/>
          <p:cNvSpPr txBox="1"/>
          <p:nvPr/>
        </p:nvSpPr>
        <p:spPr>
          <a:xfrm>
            <a:off x="946675" y="4321519"/>
            <a:ext cx="4378200" cy="3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 Black"/>
              <a:buNone/>
            </a:pPr>
            <a:r>
              <a:rPr b="1" i="0" lang="fr" sz="1400" u="none" cap="none" strike="noStrike">
                <a:solidFill>
                  <a:schemeClr val="accent5"/>
                </a:solidFill>
                <a:latin typeface="Arial Black"/>
                <a:ea typeface="Arial Black"/>
                <a:cs typeface="Arial Black"/>
                <a:sym typeface="Arial Black"/>
              </a:rPr>
              <a:t>https://github.com/SouthGreenPlatform</a:t>
            </a:r>
            <a:endParaRPr b="1" i="0" sz="1400" u="none" cap="none" strike="noStrike">
              <a:solidFill>
                <a:schemeClr val="accent5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id="263" name="Google Shape;263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9353" y="4355808"/>
            <a:ext cx="340975" cy="3587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4" name="Google Shape;264;p43"/>
          <p:cNvGrpSpPr/>
          <p:nvPr/>
        </p:nvGrpSpPr>
        <p:grpSpPr>
          <a:xfrm>
            <a:off x="6320708" y="4340975"/>
            <a:ext cx="2273926" cy="363000"/>
            <a:chOff x="6052842" y="3628371"/>
            <a:chExt cx="2273926" cy="363000"/>
          </a:xfrm>
        </p:grpSpPr>
        <p:sp>
          <p:nvSpPr>
            <p:cNvPr id="265" name="Google Shape;265;p43"/>
            <p:cNvSpPr txBox="1"/>
            <p:nvPr/>
          </p:nvSpPr>
          <p:spPr>
            <a:xfrm>
              <a:off x="6295168" y="3628371"/>
              <a:ext cx="2031600" cy="36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just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5"/>
                </a:buClr>
                <a:buSzPts val="1400"/>
                <a:buFont typeface="Arial Black"/>
                <a:buNone/>
              </a:pPr>
              <a:r>
                <a:rPr b="0" i="0" lang="fr" sz="1400" u="none" cap="none" strike="noStrike">
                  <a:solidFill>
                    <a:schemeClr val="accent5"/>
                  </a:solidFill>
                  <a:latin typeface="Arial Black"/>
                  <a:ea typeface="Arial Black"/>
                  <a:cs typeface="Arial Black"/>
                  <a:sym typeface="Arial Black"/>
                </a:rPr>
                <a:t>@green_bioinfo</a:t>
              </a:r>
              <a:endParaRPr b="0" i="0" sz="1400" u="sng" cap="none" strike="noStrike">
                <a:solidFill>
                  <a:schemeClr val="hlink"/>
                </a:solidFill>
                <a:latin typeface="Arial Black"/>
                <a:ea typeface="Arial Black"/>
                <a:cs typeface="Arial Black"/>
                <a:sym typeface="Arial Black"/>
                <a:hlinkClick r:id="rId4"/>
              </a:endParaRPr>
            </a:p>
          </p:txBody>
        </p:sp>
        <p:pic>
          <p:nvPicPr>
            <p:cNvPr id="266" name="Google Shape;266;p4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052842" y="3678724"/>
              <a:ext cx="296356" cy="25335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67" name="Google Shape;267;p43"/>
          <p:cNvGrpSpPr/>
          <p:nvPr/>
        </p:nvGrpSpPr>
        <p:grpSpPr>
          <a:xfrm>
            <a:off x="1009317" y="2198321"/>
            <a:ext cx="3018688" cy="1932900"/>
            <a:chOff x="450969" y="1817997"/>
            <a:chExt cx="3018688" cy="1932900"/>
          </a:xfrm>
        </p:grpSpPr>
        <p:pic>
          <p:nvPicPr>
            <p:cNvPr descr="download.png" id="268" name="Google Shape;268;p43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852373" y="3082351"/>
              <a:ext cx="291924" cy="27404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9" name="Google Shape;269;p43"/>
            <p:cNvSpPr/>
            <p:nvPr/>
          </p:nvSpPr>
          <p:spPr>
            <a:xfrm>
              <a:off x="458857" y="1845005"/>
              <a:ext cx="2852100" cy="3495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b="1" i="0" lang="fr" sz="1800" u="none" cap="none" strike="noStrike">
                  <a:solidFill>
                    <a:srgbClr val="FEBD21"/>
                  </a:solidFill>
                  <a:latin typeface="Arial"/>
                  <a:ea typeface="Arial"/>
                  <a:cs typeface="Arial"/>
                  <a:sym typeface="Arial"/>
                </a:rPr>
                <a:t>HPC and trainings….</a:t>
              </a:r>
              <a:endParaRPr b="1" i="0" sz="1800" u="none" cap="none" strike="noStrike">
                <a:solidFill>
                  <a:srgbClr val="FEBD2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70" name="Google Shape;270;p43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505762" y="2346142"/>
              <a:ext cx="1904728" cy="123523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1" name="Google Shape;271;p43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450969" y="2346142"/>
              <a:ext cx="1044781" cy="63772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Résultat de recherche d'images pour &quot;cirad&quot;" id="272" name="Google Shape;272;p43"/>
            <p:cNvPicPr preferRelativeResize="0"/>
            <p:nvPr/>
          </p:nvPicPr>
          <p:blipFill rotWithShape="1">
            <a:blip r:embed="rId9">
              <a:alphaModFix/>
            </a:blip>
            <a:srcRect b="12804" l="6094" r="0" t="9591"/>
            <a:stretch/>
          </p:blipFill>
          <p:spPr>
            <a:xfrm>
              <a:off x="514215" y="3356398"/>
              <a:ext cx="959929" cy="3223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3" name="Google Shape;273;p43"/>
            <p:cNvSpPr/>
            <p:nvPr/>
          </p:nvSpPr>
          <p:spPr>
            <a:xfrm>
              <a:off x="458857" y="1817997"/>
              <a:ext cx="3010800" cy="19329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rgbClr val="4A7DBA"/>
              </a:solidFill>
              <a:prstDash val="dot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51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74" name="Google Shape;274;p43"/>
          <p:cNvGrpSpPr/>
          <p:nvPr/>
        </p:nvGrpSpPr>
        <p:grpSpPr>
          <a:xfrm>
            <a:off x="4612513" y="1120243"/>
            <a:ext cx="4378273" cy="2865296"/>
            <a:chOff x="5194483" y="874556"/>
            <a:chExt cx="3949728" cy="2584840"/>
          </a:xfrm>
        </p:grpSpPr>
        <p:grpSp>
          <p:nvGrpSpPr>
            <p:cNvPr id="275" name="Google Shape;275;p43"/>
            <p:cNvGrpSpPr/>
            <p:nvPr/>
          </p:nvGrpSpPr>
          <p:grpSpPr>
            <a:xfrm>
              <a:off x="7191192" y="1281878"/>
              <a:ext cx="1953019" cy="1106637"/>
              <a:chOff x="593832" y="20667870"/>
              <a:chExt cx="7790263" cy="5254684"/>
            </a:xfrm>
          </p:grpSpPr>
          <p:pic>
            <p:nvPicPr>
              <p:cNvPr id="276" name="Google Shape;276;p43"/>
              <p:cNvPicPr preferRelativeResize="0"/>
              <p:nvPr/>
            </p:nvPicPr>
            <p:blipFill rotWithShape="1">
              <a:blip r:embed="rId10">
                <a:alphaModFix/>
              </a:blip>
              <a:srcRect b="0" l="0" r="0" t="8675"/>
              <a:stretch/>
            </p:blipFill>
            <p:spPr>
              <a:xfrm>
                <a:off x="593832" y="21708089"/>
                <a:ext cx="6653545" cy="343681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77" name="Google Shape;277;p43"/>
              <p:cNvSpPr txBox="1"/>
              <p:nvPr/>
            </p:nvSpPr>
            <p:spPr>
              <a:xfrm>
                <a:off x="1730695" y="24520955"/>
                <a:ext cx="6653400" cy="1401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rPr b="0" i="1" lang="fr" sz="1050" u="none" cap="none" strike="noStrike">
                    <a:solidFill>
                      <a:srgbClr val="33B33B"/>
                    </a:solidFill>
                    <a:latin typeface="Arial"/>
                    <a:ea typeface="Arial"/>
                    <a:cs typeface="Arial"/>
                    <a:sym typeface="Arial"/>
                  </a:rPr>
                  <a:t>SNPs and</a:t>
                </a:r>
                <a:r>
                  <a:rPr b="0" i="0" lang="fr" sz="105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</a:t>
                </a:r>
                <a:r>
                  <a:rPr b="0" i="1" lang="fr" sz="1050" u="none" cap="none" strike="noStrike">
                    <a:solidFill>
                      <a:srgbClr val="33B33B"/>
                    </a:solidFill>
                    <a:latin typeface="Arial"/>
                    <a:ea typeface="Arial"/>
                    <a:cs typeface="Arial"/>
                    <a:sym typeface="Arial"/>
                  </a:rPr>
                  <a:t>Indels </a:t>
                </a:r>
                <a:endParaRPr b="0" i="1" sz="1050" u="none" cap="none" strike="noStrike">
                  <a:solidFill>
                    <a:srgbClr val="33B33B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278" name="Google Shape;278;p43"/>
              <p:cNvPicPr preferRelativeResize="0"/>
              <p:nvPr/>
            </p:nvPicPr>
            <p:blipFill rotWithShape="1">
              <a:blip r:embed="rId11">
                <a:alphaModFix/>
              </a:blip>
              <a:srcRect b="0" l="0" r="0" t="0"/>
              <a:stretch/>
            </p:blipFill>
            <p:spPr>
              <a:xfrm>
                <a:off x="2775086" y="20667870"/>
                <a:ext cx="3720575" cy="101974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79" name="Google Shape;279;p43"/>
            <p:cNvGrpSpPr/>
            <p:nvPr/>
          </p:nvGrpSpPr>
          <p:grpSpPr>
            <a:xfrm>
              <a:off x="5221643" y="2356913"/>
              <a:ext cx="1868523" cy="1102483"/>
              <a:chOff x="1224769" y="26563422"/>
              <a:chExt cx="5487587" cy="4304894"/>
            </a:xfrm>
          </p:grpSpPr>
          <p:pic>
            <p:nvPicPr>
              <p:cNvPr id="280" name="Google Shape;280;p43"/>
              <p:cNvPicPr preferRelativeResize="0"/>
              <p:nvPr/>
            </p:nvPicPr>
            <p:blipFill rotWithShape="1">
              <a:blip r:embed="rId12">
                <a:alphaModFix/>
              </a:blip>
              <a:srcRect b="10394" l="1177" r="1527" t="1593"/>
              <a:stretch/>
            </p:blipFill>
            <p:spPr>
              <a:xfrm>
                <a:off x="1491050" y="27827525"/>
                <a:ext cx="3519100" cy="20921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81" name="Google Shape;281;p43"/>
              <p:cNvPicPr preferRelativeResize="0"/>
              <p:nvPr/>
            </p:nvPicPr>
            <p:blipFill rotWithShape="1">
              <a:blip r:embed="rId13">
                <a:alphaModFix/>
              </a:blip>
              <a:srcRect b="0" l="25901" r="10971" t="14486"/>
              <a:stretch/>
            </p:blipFill>
            <p:spPr>
              <a:xfrm>
                <a:off x="4156687" y="28704863"/>
                <a:ext cx="2555669" cy="1862325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</p:pic>
          <p:grpSp>
            <p:nvGrpSpPr>
              <p:cNvPr id="282" name="Google Shape;282;p43"/>
              <p:cNvGrpSpPr/>
              <p:nvPr/>
            </p:nvGrpSpPr>
            <p:grpSpPr>
              <a:xfrm>
                <a:off x="1224769" y="26563422"/>
                <a:ext cx="3593594" cy="4304894"/>
                <a:chOff x="81769" y="26563422"/>
                <a:chExt cx="3593594" cy="4304894"/>
              </a:xfrm>
            </p:grpSpPr>
            <p:pic>
              <p:nvPicPr>
                <p:cNvPr id="283" name="Google Shape;283;p43"/>
                <p:cNvPicPr preferRelativeResize="0"/>
                <p:nvPr/>
              </p:nvPicPr>
              <p:blipFill rotWithShape="1">
                <a:blip r:embed="rId14">
                  <a:alphaModFix/>
                </a:blip>
                <a:srcRect b="0" l="0" r="0" t="0"/>
                <a:stretch/>
              </p:blipFill>
              <p:spPr>
                <a:xfrm>
                  <a:off x="675361" y="26563422"/>
                  <a:ext cx="3000002" cy="141389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284" name="Google Shape;284;p43"/>
                <p:cNvSpPr txBox="1"/>
                <p:nvPr/>
              </p:nvSpPr>
              <p:spPr>
                <a:xfrm>
                  <a:off x="81769" y="29923616"/>
                  <a:ext cx="2953800" cy="944700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400"/>
                    <a:buFont typeface="Arial"/>
                    <a:buNone/>
                  </a:pPr>
                  <a:r>
                    <a:rPr b="0" i="1" lang="fr" sz="1000" u="none" cap="none" strike="noStrike">
                      <a:solidFill>
                        <a:srgbClr val="33B33B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Gene families </a:t>
                  </a:r>
                  <a:endParaRPr b="0" i="1" sz="1000" u="none" cap="none" strike="noStrike">
                    <a:solidFill>
                      <a:srgbClr val="33B33B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285" name="Google Shape;285;p43"/>
            <p:cNvGrpSpPr/>
            <p:nvPr/>
          </p:nvGrpSpPr>
          <p:grpSpPr>
            <a:xfrm>
              <a:off x="7179717" y="2309386"/>
              <a:ext cx="1699056" cy="1028180"/>
              <a:chOff x="9476272" y="24654084"/>
              <a:chExt cx="7288959" cy="4872890"/>
            </a:xfrm>
          </p:grpSpPr>
          <p:pic>
            <p:nvPicPr>
              <p:cNvPr id="286" name="Google Shape;286;p43"/>
              <p:cNvPicPr preferRelativeResize="0"/>
              <p:nvPr/>
            </p:nvPicPr>
            <p:blipFill rotWithShape="1">
              <a:blip r:embed="rId15">
                <a:alphaModFix/>
              </a:blip>
              <a:srcRect b="0" l="0" r="0" t="0"/>
              <a:stretch/>
            </p:blipFill>
            <p:spPr>
              <a:xfrm>
                <a:off x="12911418" y="24654084"/>
                <a:ext cx="3616624" cy="156352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87" name="Google Shape;287;p43"/>
              <p:cNvPicPr preferRelativeResize="0"/>
              <p:nvPr/>
            </p:nvPicPr>
            <p:blipFill rotWithShape="1">
              <a:blip r:embed="rId16">
                <a:alphaModFix/>
              </a:blip>
              <a:srcRect b="0" l="0" r="0" t="0"/>
              <a:stretch/>
            </p:blipFill>
            <p:spPr>
              <a:xfrm>
                <a:off x="9476272" y="26041752"/>
                <a:ext cx="4430901" cy="348522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88" name="Google Shape;288;p43"/>
              <p:cNvPicPr preferRelativeResize="0"/>
              <p:nvPr/>
            </p:nvPicPr>
            <p:blipFill rotWithShape="1">
              <a:blip r:embed="rId17">
                <a:alphaModFix/>
              </a:blip>
              <a:srcRect b="0" l="25026" r="0" t="0"/>
              <a:stretch/>
            </p:blipFill>
            <p:spPr>
              <a:xfrm>
                <a:off x="13947894" y="26502516"/>
                <a:ext cx="2817337" cy="277062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289" name="Google Shape;289;p43"/>
            <p:cNvSpPr/>
            <p:nvPr/>
          </p:nvSpPr>
          <p:spPr>
            <a:xfrm>
              <a:off x="5194483" y="874556"/>
              <a:ext cx="3746400" cy="3081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b="1" i="0" lang="fr" sz="1600" u="none" cap="none" strike="noStrike">
                  <a:solidFill>
                    <a:srgbClr val="FEBD21"/>
                  </a:solidFill>
                  <a:latin typeface="Arial"/>
                  <a:ea typeface="Arial"/>
                  <a:cs typeface="Arial"/>
                  <a:sym typeface="Arial"/>
                </a:rPr>
                <a:t>Genome Hubs &amp; Information System</a:t>
              </a:r>
              <a:endParaRPr b="1" i="0" sz="1600" u="none" cap="none" strike="noStrike">
                <a:solidFill>
                  <a:srgbClr val="FEBD2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0;p43"/>
            <p:cNvSpPr/>
            <p:nvPr/>
          </p:nvSpPr>
          <p:spPr>
            <a:xfrm>
              <a:off x="5283142" y="882093"/>
              <a:ext cx="3666000" cy="2577000"/>
            </a:xfrm>
            <a:prstGeom prst="roundRect">
              <a:avLst>
                <a:gd fmla="val 6645" name="adj"/>
              </a:avLst>
            </a:prstGeom>
            <a:noFill/>
            <a:ln cap="flat" cmpd="sng" w="9525">
              <a:solidFill>
                <a:srgbClr val="4A7DBA"/>
              </a:solidFill>
              <a:prstDash val="dot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51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91" name="Google Shape;291;p43"/>
          <p:cNvGrpSpPr/>
          <p:nvPr/>
        </p:nvGrpSpPr>
        <p:grpSpPr>
          <a:xfrm>
            <a:off x="994051" y="1194131"/>
            <a:ext cx="2992800" cy="948300"/>
            <a:chOff x="458966" y="740784"/>
            <a:chExt cx="2992800" cy="948300"/>
          </a:xfrm>
        </p:grpSpPr>
        <p:pic>
          <p:nvPicPr>
            <p:cNvPr descr="images.png" id="292" name="Google Shape;292;p43"/>
            <p:cNvPicPr preferRelativeResize="0"/>
            <p:nvPr/>
          </p:nvPicPr>
          <p:blipFill rotWithShape="1">
            <a:blip r:embed="rId18">
              <a:alphaModFix/>
            </a:blip>
            <a:srcRect b="0" l="0" r="0" t="0"/>
            <a:stretch/>
          </p:blipFill>
          <p:spPr>
            <a:xfrm>
              <a:off x="2436274" y="1159477"/>
              <a:ext cx="999301" cy="29925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93" name="Google Shape;293;p43"/>
            <p:cNvGrpSpPr/>
            <p:nvPr/>
          </p:nvGrpSpPr>
          <p:grpSpPr>
            <a:xfrm>
              <a:off x="621358" y="1161944"/>
              <a:ext cx="895011" cy="307906"/>
              <a:chOff x="7185000" y="17335638"/>
              <a:chExt cx="4313305" cy="1432123"/>
            </a:xfrm>
          </p:grpSpPr>
          <p:pic>
            <p:nvPicPr>
              <p:cNvPr id="294" name="Google Shape;294;p43"/>
              <p:cNvPicPr preferRelativeResize="0"/>
              <p:nvPr/>
            </p:nvPicPr>
            <p:blipFill rotWithShape="1">
              <a:blip r:embed="rId19">
                <a:alphaModFix/>
              </a:blip>
              <a:srcRect b="0" l="0" r="0" t="0"/>
              <a:stretch/>
            </p:blipFill>
            <p:spPr>
              <a:xfrm>
                <a:off x="7185000" y="18354659"/>
                <a:ext cx="3862138" cy="41310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95" name="Google Shape;295;p43"/>
              <p:cNvPicPr preferRelativeResize="0"/>
              <p:nvPr/>
            </p:nvPicPr>
            <p:blipFill rotWithShape="1">
              <a:blip r:embed="rId20">
                <a:alphaModFix/>
              </a:blip>
              <a:srcRect b="37998" l="0" r="0" t="33999"/>
              <a:stretch/>
            </p:blipFill>
            <p:spPr>
              <a:xfrm>
                <a:off x="7267404" y="17335638"/>
                <a:ext cx="4230901" cy="118470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296" name="Google Shape;296;p43"/>
            <p:cNvSpPr/>
            <p:nvPr/>
          </p:nvSpPr>
          <p:spPr>
            <a:xfrm>
              <a:off x="514215" y="740784"/>
              <a:ext cx="2796900" cy="3495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b="1" i="0" lang="fr" sz="1800" u="none" cap="none" strike="noStrike">
                  <a:solidFill>
                    <a:srgbClr val="FEBD21"/>
                  </a:solidFill>
                  <a:latin typeface="Arial"/>
                  <a:ea typeface="Arial"/>
                  <a:cs typeface="Arial"/>
                  <a:sym typeface="Arial"/>
                </a:rPr>
                <a:t>Workflow manager</a:t>
              </a:r>
              <a:endParaRPr b="1" i="0" sz="1800" u="none" cap="none" strike="noStrike">
                <a:solidFill>
                  <a:srgbClr val="FEBD2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297;p43"/>
            <p:cNvSpPr/>
            <p:nvPr/>
          </p:nvSpPr>
          <p:spPr>
            <a:xfrm>
              <a:off x="458966" y="740784"/>
              <a:ext cx="2992800" cy="9483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rgbClr val="4A7DBA"/>
              </a:solidFill>
              <a:prstDash val="dot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51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98" name="Google Shape;298;p43"/>
            <p:cNvGrpSpPr/>
            <p:nvPr/>
          </p:nvGrpSpPr>
          <p:grpSpPr>
            <a:xfrm>
              <a:off x="1456952" y="1286272"/>
              <a:ext cx="1037149" cy="359462"/>
              <a:chOff x="7269987" y="17999652"/>
              <a:chExt cx="2313000" cy="1467191"/>
            </a:xfrm>
          </p:grpSpPr>
          <p:pic>
            <p:nvPicPr>
              <p:cNvPr id="299" name="Google Shape;299;p43"/>
              <p:cNvPicPr preferRelativeResize="0"/>
              <p:nvPr/>
            </p:nvPicPr>
            <p:blipFill rotWithShape="1">
              <a:blip r:embed="rId21">
                <a:alphaModFix/>
              </a:blip>
              <a:srcRect b="0" l="0" r="0" t="0"/>
              <a:stretch/>
            </p:blipFill>
            <p:spPr>
              <a:xfrm>
                <a:off x="7897179" y="17999652"/>
                <a:ext cx="1171630" cy="104359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00" name="Google Shape;300;p43"/>
              <p:cNvSpPr txBox="1"/>
              <p:nvPr/>
            </p:nvSpPr>
            <p:spPr>
              <a:xfrm>
                <a:off x="7269987" y="18934942"/>
                <a:ext cx="2313000" cy="531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rPr b="1" i="0" lang="fr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SNAKEMAKE</a:t>
                </a:r>
                <a:endParaRPr b="1" i="0" sz="1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301" name="Google Shape;301;p43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2867062" y="36300"/>
            <a:ext cx="2557407" cy="74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43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4809518" y="1567021"/>
            <a:ext cx="1355416" cy="76201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43"/>
          <p:cNvPicPr preferRelativeResize="0"/>
          <p:nvPr/>
        </p:nvPicPr>
        <p:blipFill rotWithShape="1">
          <a:blip r:embed="rId24">
            <a:alphaModFix/>
          </a:blip>
          <a:srcRect b="-38274" l="0" r="0" t="0"/>
          <a:stretch/>
        </p:blipFill>
        <p:spPr>
          <a:xfrm>
            <a:off x="804550" y="4793250"/>
            <a:ext cx="7209300" cy="4304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7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ésultat de recherche d'images pour &quot;south green&quot;" id="808" name="Google Shape;808;p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550" y="58528"/>
            <a:ext cx="1678018" cy="381356"/>
          </a:xfrm>
          <a:prstGeom prst="rect">
            <a:avLst/>
          </a:prstGeom>
          <a:noFill/>
          <a:ln>
            <a:noFill/>
          </a:ln>
        </p:spPr>
      </p:pic>
      <p:sp>
        <p:nvSpPr>
          <p:cNvPr id="809" name="Google Shape;809;p79"/>
          <p:cNvSpPr/>
          <p:nvPr/>
        </p:nvSpPr>
        <p:spPr>
          <a:xfrm>
            <a:off x="1881300" y="29248"/>
            <a:ext cx="7262700" cy="525000"/>
          </a:xfrm>
          <a:prstGeom prst="rect">
            <a:avLst/>
          </a:prstGeom>
          <a:solidFill>
            <a:srgbClr val="F79646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"/>
              <a:buFont typeface="Calibri"/>
              <a:buNone/>
            </a:pPr>
            <a:r>
              <a:rPr b="1" lang="fr" sz="3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Galaxy : Workflows</a:t>
            </a:r>
            <a:endParaRPr/>
          </a:p>
        </p:txBody>
      </p:sp>
      <p:sp>
        <p:nvSpPr>
          <p:cNvPr id="810" name="Google Shape;810;p79"/>
          <p:cNvSpPr txBox="1"/>
          <p:nvPr/>
        </p:nvSpPr>
        <p:spPr>
          <a:xfrm>
            <a:off x="184675" y="757300"/>
            <a:ext cx="7932600" cy="7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/>
              <a:t>Il est possible d’e</a:t>
            </a:r>
            <a:r>
              <a:rPr b="1" lang="fr" sz="1800"/>
              <a:t>ffectuer une copie d’un workflow </a:t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/>
              <a:t>	→ par exemple pour rajouter une brique ou modifier les </a:t>
            </a:r>
            <a:r>
              <a:rPr lang="fr" sz="1800"/>
              <a:t>paramètres</a:t>
            </a:r>
            <a:endParaRPr sz="18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/>
              <a:t>→ type de données en entrée (collection, paires, simple fichier)</a:t>
            </a:r>
            <a:endParaRPr sz="1800"/>
          </a:p>
        </p:txBody>
      </p:sp>
      <p:pic>
        <p:nvPicPr>
          <p:cNvPr id="811" name="Google Shape;811;p79"/>
          <p:cNvPicPr preferRelativeResize="0"/>
          <p:nvPr/>
        </p:nvPicPr>
        <p:blipFill rotWithShape="1">
          <a:blip r:embed="rId4">
            <a:alphaModFix/>
          </a:blip>
          <a:srcRect b="35681" l="20703" r="16936" t="22056"/>
          <a:stretch/>
        </p:blipFill>
        <p:spPr>
          <a:xfrm>
            <a:off x="1011863" y="1966050"/>
            <a:ext cx="7120277" cy="271437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5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ésultat de recherche d'images pour &quot;south green&quot;" id="816" name="Google Shape;816;p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550" y="58528"/>
            <a:ext cx="1678018" cy="381356"/>
          </a:xfrm>
          <a:prstGeom prst="rect">
            <a:avLst/>
          </a:prstGeom>
          <a:noFill/>
          <a:ln>
            <a:noFill/>
          </a:ln>
        </p:spPr>
      </p:pic>
      <p:sp>
        <p:nvSpPr>
          <p:cNvPr id="817" name="Google Shape;817;p80"/>
          <p:cNvSpPr/>
          <p:nvPr/>
        </p:nvSpPr>
        <p:spPr>
          <a:xfrm>
            <a:off x="1881300" y="29248"/>
            <a:ext cx="7262700" cy="525000"/>
          </a:xfrm>
          <a:prstGeom prst="rect">
            <a:avLst/>
          </a:prstGeom>
          <a:solidFill>
            <a:srgbClr val="F79646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"/>
              <a:buFont typeface="Calibri"/>
              <a:buNone/>
            </a:pPr>
            <a:r>
              <a:rPr b="1" lang="fr" sz="3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Galaxy : Workflows</a:t>
            </a:r>
            <a:endParaRPr/>
          </a:p>
        </p:txBody>
      </p:sp>
      <p:sp>
        <p:nvSpPr>
          <p:cNvPr id="818" name="Google Shape;818;p80"/>
          <p:cNvSpPr txBox="1"/>
          <p:nvPr/>
        </p:nvSpPr>
        <p:spPr>
          <a:xfrm>
            <a:off x="154175" y="604825"/>
            <a:ext cx="4650600" cy="3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/>
              <a:t>Partager </a:t>
            </a:r>
            <a:r>
              <a:rPr b="1" lang="fr" sz="1800"/>
              <a:t>un workflow (ou un historique) </a:t>
            </a:r>
            <a:endParaRPr sz="1800"/>
          </a:p>
        </p:txBody>
      </p:sp>
      <p:pic>
        <p:nvPicPr>
          <p:cNvPr id="819" name="Google Shape;819;p80"/>
          <p:cNvPicPr preferRelativeResize="0"/>
          <p:nvPr/>
        </p:nvPicPr>
        <p:blipFill rotWithShape="1">
          <a:blip r:embed="rId4">
            <a:alphaModFix/>
          </a:blip>
          <a:srcRect b="2096" l="3959" r="40277" t="29839"/>
          <a:stretch/>
        </p:blipFill>
        <p:spPr>
          <a:xfrm>
            <a:off x="1881300" y="986125"/>
            <a:ext cx="5916974" cy="4062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20" name="Google Shape;820;p80"/>
          <p:cNvPicPr preferRelativeResize="0"/>
          <p:nvPr/>
        </p:nvPicPr>
        <p:blipFill rotWithShape="1">
          <a:blip r:embed="rId5">
            <a:alphaModFix/>
          </a:blip>
          <a:srcRect b="36287" l="32455" r="58660" t="40252"/>
          <a:stretch/>
        </p:blipFill>
        <p:spPr>
          <a:xfrm>
            <a:off x="244188" y="1275725"/>
            <a:ext cx="1280798" cy="190265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821" name="Google Shape;821;p80"/>
          <p:cNvSpPr txBox="1"/>
          <p:nvPr/>
        </p:nvSpPr>
        <p:spPr>
          <a:xfrm>
            <a:off x="6497325" y="1397700"/>
            <a:ext cx="2480100" cy="625200"/>
          </a:xfrm>
          <a:prstGeom prst="rect">
            <a:avLst/>
          </a:prstGeom>
          <a:solidFill>
            <a:srgbClr val="FF0000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FFFFFF"/>
                </a:solidFill>
              </a:rPr>
              <a:t>A</a:t>
            </a:r>
            <a:r>
              <a:rPr b="1" lang="fr">
                <a:solidFill>
                  <a:srgbClr val="FFFFFF"/>
                </a:solidFill>
              </a:rPr>
              <a:t> une ou plusieurs personnes en particulier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822" name="Google Shape;822;p80"/>
          <p:cNvSpPr txBox="1"/>
          <p:nvPr/>
        </p:nvSpPr>
        <p:spPr>
          <a:xfrm>
            <a:off x="6100675" y="2491975"/>
            <a:ext cx="2002500" cy="686400"/>
          </a:xfrm>
          <a:prstGeom prst="rect">
            <a:avLst/>
          </a:prstGeom>
          <a:solidFill>
            <a:srgbClr val="0000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chemeClr val="lt1"/>
                </a:solidFill>
              </a:rPr>
              <a:t>Public à tous les utilisateurs</a:t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823" name="Google Shape;823;p80"/>
          <p:cNvCxnSpPr>
            <a:stCxn id="821" idx="1"/>
          </p:cNvCxnSpPr>
          <p:nvPr/>
        </p:nvCxnSpPr>
        <p:spPr>
          <a:xfrm rot="10800000">
            <a:off x="3478125" y="1550100"/>
            <a:ext cx="3019200" cy="1602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24" name="Google Shape;824;p80"/>
          <p:cNvCxnSpPr>
            <a:stCxn id="821" idx="1"/>
          </p:cNvCxnSpPr>
          <p:nvPr/>
        </p:nvCxnSpPr>
        <p:spPr>
          <a:xfrm flipH="1">
            <a:off x="3000225" y="1710300"/>
            <a:ext cx="3497100" cy="8664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25" name="Google Shape;825;p80"/>
          <p:cNvCxnSpPr/>
          <p:nvPr/>
        </p:nvCxnSpPr>
        <p:spPr>
          <a:xfrm rot="10800000">
            <a:off x="3630600" y="2027850"/>
            <a:ext cx="2451000" cy="8385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26" name="Google Shape;826;p80"/>
          <p:cNvSpPr txBox="1"/>
          <p:nvPr/>
        </p:nvSpPr>
        <p:spPr>
          <a:xfrm>
            <a:off x="3772775" y="3833675"/>
            <a:ext cx="2094000" cy="866400"/>
          </a:xfrm>
          <a:prstGeom prst="rect">
            <a:avLst/>
          </a:prstGeom>
          <a:solidFill>
            <a:srgbClr val="38761D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chemeClr val="lt1"/>
                </a:solidFill>
              </a:rPr>
              <a:t>Télécharger et exporter vers un site externe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827" name="Google Shape;827;p80"/>
          <p:cNvSpPr/>
          <p:nvPr/>
        </p:nvSpPr>
        <p:spPr>
          <a:xfrm>
            <a:off x="105825" y="986025"/>
            <a:ext cx="8953500" cy="4062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p81"/>
          <p:cNvSpPr txBox="1"/>
          <p:nvPr>
            <p:ph type="ctrTitle"/>
          </p:nvPr>
        </p:nvSpPr>
        <p:spPr>
          <a:xfrm>
            <a:off x="371100" y="1096521"/>
            <a:ext cx="8206200" cy="17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SNP-Calling avec</a:t>
            </a:r>
            <a:r>
              <a:rPr lang="fr"/>
              <a:t>:</a:t>
            </a:r>
            <a:endParaRPr/>
          </a:p>
        </p:txBody>
      </p:sp>
      <p:pic>
        <p:nvPicPr>
          <p:cNvPr descr="Résultat de recherche d'images pour &quot;south green&quot;" id="833" name="Google Shape;833;p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550" y="58528"/>
            <a:ext cx="1678018" cy="381356"/>
          </a:xfrm>
          <a:prstGeom prst="rect">
            <a:avLst/>
          </a:prstGeom>
          <a:noFill/>
          <a:ln>
            <a:noFill/>
          </a:ln>
        </p:spPr>
      </p:pic>
      <p:pic>
        <p:nvPicPr>
          <p:cNvPr id="834" name="Google Shape;834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30850" y="1995925"/>
            <a:ext cx="5764575" cy="204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8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ésultat de recherche d'images pour &quot;south green&quot;" id="839" name="Google Shape;839;p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550" y="58528"/>
            <a:ext cx="1678018" cy="381356"/>
          </a:xfrm>
          <a:prstGeom prst="rect">
            <a:avLst/>
          </a:prstGeom>
          <a:noFill/>
          <a:ln>
            <a:noFill/>
          </a:ln>
        </p:spPr>
      </p:pic>
      <p:sp>
        <p:nvSpPr>
          <p:cNvPr id="840" name="Google Shape;840;p82"/>
          <p:cNvSpPr/>
          <p:nvPr/>
        </p:nvSpPr>
        <p:spPr>
          <a:xfrm>
            <a:off x="1881300" y="29248"/>
            <a:ext cx="7262700" cy="525000"/>
          </a:xfrm>
          <a:prstGeom prst="rect">
            <a:avLst/>
          </a:prstGeom>
          <a:solidFill>
            <a:srgbClr val="F79646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"/>
              <a:buFont typeface="Calibri"/>
              <a:buNone/>
            </a:pPr>
            <a:r>
              <a:rPr b="1" lang="fr" sz="3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SNP-CALLING</a:t>
            </a:r>
            <a:endParaRPr/>
          </a:p>
        </p:txBody>
      </p:sp>
      <p:sp>
        <p:nvSpPr>
          <p:cNvPr id="841" name="Google Shape;841;p82"/>
          <p:cNvSpPr txBox="1"/>
          <p:nvPr/>
        </p:nvSpPr>
        <p:spPr>
          <a:xfrm>
            <a:off x="482275" y="934325"/>
            <a:ext cx="8549700" cy="39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600" u="sng"/>
              <a:t>Objectifs</a:t>
            </a:r>
            <a:r>
              <a:rPr b="1" lang="fr" sz="1600"/>
              <a:t> </a:t>
            </a:r>
            <a:r>
              <a:rPr lang="fr" sz="1600"/>
              <a:t>: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/>
              <a:t>Avec le s</a:t>
            </a:r>
            <a:r>
              <a:rPr lang="fr" sz="1600"/>
              <a:t>équençage</a:t>
            </a:r>
            <a:r>
              <a:rPr lang="fr" sz="1600"/>
              <a:t> NGS on obtient de nombreux reads présentant des différences / mutations au niveau de certains nucléotides. Ce sont des SNP. Comment les détecter?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600" u="sng"/>
              <a:t>Pré-requis</a:t>
            </a:r>
            <a:r>
              <a:rPr lang="fr" sz="1600"/>
              <a:t>: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fr" sz="1600"/>
              <a:t>Une séquence de référence (Fasta)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fr" sz="1600"/>
              <a:t>Des reads (FastQ)</a:t>
            </a:r>
            <a:endParaRPr sz="1600"/>
          </a:p>
        </p:txBody>
      </p:sp>
      <p:pic>
        <p:nvPicPr>
          <p:cNvPr id="842" name="Google Shape;842;p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92200" y="2316363"/>
            <a:ext cx="3556000" cy="1929125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6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ésultat de recherche d'images pour &quot;south green&quot;" id="847" name="Google Shape;847;p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550" y="58528"/>
            <a:ext cx="1678018" cy="381356"/>
          </a:xfrm>
          <a:prstGeom prst="rect">
            <a:avLst/>
          </a:prstGeom>
          <a:noFill/>
          <a:ln>
            <a:noFill/>
          </a:ln>
        </p:spPr>
      </p:pic>
      <p:sp>
        <p:nvSpPr>
          <p:cNvPr id="848" name="Google Shape;848;p83"/>
          <p:cNvSpPr/>
          <p:nvPr/>
        </p:nvSpPr>
        <p:spPr>
          <a:xfrm>
            <a:off x="1881300" y="29248"/>
            <a:ext cx="7262700" cy="525000"/>
          </a:xfrm>
          <a:prstGeom prst="rect">
            <a:avLst/>
          </a:prstGeom>
          <a:solidFill>
            <a:srgbClr val="F79646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"/>
              <a:buFont typeface="Calibri"/>
              <a:buNone/>
            </a:pPr>
            <a:r>
              <a:rPr b="1" lang="fr" sz="3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SNP-CALLING : introduction</a:t>
            </a:r>
            <a:endParaRPr/>
          </a:p>
        </p:txBody>
      </p:sp>
      <p:sp>
        <p:nvSpPr>
          <p:cNvPr id="849" name="Google Shape;849;p83"/>
          <p:cNvSpPr txBox="1"/>
          <p:nvPr/>
        </p:nvSpPr>
        <p:spPr>
          <a:xfrm>
            <a:off x="388525" y="934325"/>
            <a:ext cx="8643300" cy="39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600" u="sng"/>
              <a:t>Le format FastQ</a:t>
            </a:r>
            <a:endParaRPr b="1" sz="1600" u="sng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/>
              <a:t>Format concis et compact qui stocke à la fois séquence et qualité de </a:t>
            </a:r>
            <a:r>
              <a:rPr lang="fr" sz="1600"/>
              <a:t>séquençage</a:t>
            </a:r>
            <a:r>
              <a:rPr lang="fr" sz="1600"/>
              <a:t>.</a:t>
            </a:r>
            <a:endParaRPr sz="1600"/>
          </a:p>
        </p:txBody>
      </p:sp>
      <p:pic>
        <p:nvPicPr>
          <p:cNvPr id="850" name="Google Shape;850;p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8525" y="2068338"/>
            <a:ext cx="8096250" cy="2066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4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ésultat de recherche d'images pour &quot;south green&quot;" id="855" name="Google Shape;855;p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550" y="58528"/>
            <a:ext cx="1678018" cy="381356"/>
          </a:xfrm>
          <a:prstGeom prst="rect">
            <a:avLst/>
          </a:prstGeom>
          <a:noFill/>
          <a:ln>
            <a:noFill/>
          </a:ln>
        </p:spPr>
      </p:pic>
      <p:sp>
        <p:nvSpPr>
          <p:cNvPr id="856" name="Google Shape;856;p84"/>
          <p:cNvSpPr/>
          <p:nvPr/>
        </p:nvSpPr>
        <p:spPr>
          <a:xfrm>
            <a:off x="1881300" y="29248"/>
            <a:ext cx="7262700" cy="525000"/>
          </a:xfrm>
          <a:prstGeom prst="rect">
            <a:avLst/>
          </a:prstGeom>
          <a:solidFill>
            <a:srgbClr val="F79646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"/>
              <a:buFont typeface="Calibri"/>
              <a:buNone/>
            </a:pPr>
            <a:r>
              <a:rPr b="1" lang="fr" sz="3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SNP-CALLING : introduction</a:t>
            </a:r>
            <a:endParaRPr/>
          </a:p>
        </p:txBody>
      </p:sp>
      <p:sp>
        <p:nvSpPr>
          <p:cNvPr id="857" name="Google Shape;857;p84"/>
          <p:cNvSpPr txBox="1"/>
          <p:nvPr/>
        </p:nvSpPr>
        <p:spPr>
          <a:xfrm>
            <a:off x="138525" y="934325"/>
            <a:ext cx="32187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arenR"/>
            </a:pPr>
            <a:r>
              <a:rPr lang="fr" sz="2400"/>
              <a:t>Mapping</a:t>
            </a:r>
            <a:endParaRPr sz="2400"/>
          </a:p>
        </p:txBody>
      </p:sp>
      <p:sp>
        <p:nvSpPr>
          <p:cNvPr id="858" name="Google Shape;858;p84"/>
          <p:cNvSpPr/>
          <p:nvPr/>
        </p:nvSpPr>
        <p:spPr>
          <a:xfrm>
            <a:off x="3826600" y="835525"/>
            <a:ext cx="829800" cy="3501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fr"/>
              <a:t>FASTQ</a:t>
            </a:r>
            <a:endParaRPr i="1"/>
          </a:p>
        </p:txBody>
      </p:sp>
      <p:sp>
        <p:nvSpPr>
          <p:cNvPr id="859" name="Google Shape;859;p84"/>
          <p:cNvSpPr/>
          <p:nvPr/>
        </p:nvSpPr>
        <p:spPr>
          <a:xfrm>
            <a:off x="5876725" y="783650"/>
            <a:ext cx="2147400" cy="4539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Vérification de la qualité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E46C0A"/>
                </a:solidFill>
              </a:rPr>
              <a:t>FASTQC</a:t>
            </a:r>
            <a:endParaRPr b="1">
              <a:solidFill>
                <a:srgbClr val="E46C0A"/>
              </a:solidFill>
            </a:endParaRPr>
          </a:p>
        </p:txBody>
      </p:sp>
      <p:sp>
        <p:nvSpPr>
          <p:cNvPr id="860" name="Google Shape;860;p84"/>
          <p:cNvSpPr/>
          <p:nvPr/>
        </p:nvSpPr>
        <p:spPr>
          <a:xfrm>
            <a:off x="3440800" y="1478635"/>
            <a:ext cx="1601400" cy="4539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Filtre / Trimming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E46C0A"/>
                </a:solidFill>
              </a:rPr>
              <a:t>CUTADAPT</a:t>
            </a:r>
            <a:endParaRPr b="1">
              <a:solidFill>
                <a:srgbClr val="E46C0A"/>
              </a:solidFill>
            </a:endParaRPr>
          </a:p>
        </p:txBody>
      </p:sp>
      <p:sp>
        <p:nvSpPr>
          <p:cNvPr id="861" name="Google Shape;861;p84"/>
          <p:cNvSpPr/>
          <p:nvPr/>
        </p:nvSpPr>
        <p:spPr>
          <a:xfrm>
            <a:off x="5876725" y="1478625"/>
            <a:ext cx="2147400" cy="4539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V</a:t>
            </a:r>
            <a:r>
              <a:rPr lang="fr"/>
              <a:t>érification de la qualité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E46C0A"/>
                </a:solidFill>
              </a:rPr>
              <a:t>FASTQC</a:t>
            </a:r>
            <a:endParaRPr b="1">
              <a:solidFill>
                <a:srgbClr val="E46C0A"/>
              </a:solidFill>
            </a:endParaRPr>
          </a:p>
        </p:txBody>
      </p:sp>
      <p:sp>
        <p:nvSpPr>
          <p:cNvPr id="862" name="Google Shape;862;p84"/>
          <p:cNvSpPr/>
          <p:nvPr/>
        </p:nvSpPr>
        <p:spPr>
          <a:xfrm>
            <a:off x="3050950" y="2225520"/>
            <a:ext cx="2381100" cy="4539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Mapping sur la </a:t>
            </a:r>
            <a:r>
              <a:rPr lang="fr"/>
              <a:t>référence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E46C0A"/>
                </a:solidFill>
              </a:rPr>
              <a:t>BWA</a:t>
            </a:r>
            <a:endParaRPr/>
          </a:p>
        </p:txBody>
      </p:sp>
      <p:sp>
        <p:nvSpPr>
          <p:cNvPr id="863" name="Google Shape;863;p84"/>
          <p:cNvSpPr/>
          <p:nvPr/>
        </p:nvSpPr>
        <p:spPr>
          <a:xfrm>
            <a:off x="3252700" y="2972400"/>
            <a:ext cx="1977600" cy="4539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Réordonne les reads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E46C0A"/>
                </a:solidFill>
              </a:rPr>
              <a:t>SORTSAM</a:t>
            </a:r>
            <a:endParaRPr/>
          </a:p>
        </p:txBody>
      </p:sp>
      <p:sp>
        <p:nvSpPr>
          <p:cNvPr id="864" name="Google Shape;864;p84"/>
          <p:cNvSpPr/>
          <p:nvPr/>
        </p:nvSpPr>
        <p:spPr>
          <a:xfrm>
            <a:off x="6149725" y="3683750"/>
            <a:ext cx="1601400" cy="5250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Statistiques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E46C0A"/>
                </a:solidFill>
              </a:rPr>
              <a:t>FLAGSTAT</a:t>
            </a:r>
            <a:endParaRPr b="1">
              <a:solidFill>
                <a:srgbClr val="E46C0A"/>
              </a:solidFill>
            </a:endParaRPr>
          </a:p>
        </p:txBody>
      </p:sp>
      <p:sp>
        <p:nvSpPr>
          <p:cNvPr id="865" name="Google Shape;865;p84"/>
          <p:cNvSpPr/>
          <p:nvPr/>
        </p:nvSpPr>
        <p:spPr>
          <a:xfrm>
            <a:off x="3155200" y="3719290"/>
            <a:ext cx="2172600" cy="4539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Transformation en bam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E46C0A"/>
                </a:solidFill>
              </a:rPr>
              <a:t>SAMTOOLS VIEW</a:t>
            </a:r>
            <a:endParaRPr b="1">
              <a:solidFill>
                <a:srgbClr val="E46C0A"/>
              </a:solidFill>
            </a:endParaRPr>
          </a:p>
        </p:txBody>
      </p:sp>
      <p:cxnSp>
        <p:nvCxnSpPr>
          <p:cNvPr id="866" name="Google Shape;866;p84"/>
          <p:cNvCxnSpPr>
            <a:stCxn id="858" idx="2"/>
            <a:endCxn id="860" idx="0"/>
          </p:cNvCxnSpPr>
          <p:nvPr/>
        </p:nvCxnSpPr>
        <p:spPr>
          <a:xfrm>
            <a:off x="4241500" y="1185625"/>
            <a:ext cx="0" cy="29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67" name="Google Shape;867;p84"/>
          <p:cNvCxnSpPr>
            <a:stCxn id="858" idx="3"/>
            <a:endCxn id="859" idx="1"/>
          </p:cNvCxnSpPr>
          <p:nvPr/>
        </p:nvCxnSpPr>
        <p:spPr>
          <a:xfrm>
            <a:off x="4656400" y="1010575"/>
            <a:ext cx="1220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triangle"/>
          </a:ln>
        </p:spPr>
      </p:cxnSp>
      <p:cxnSp>
        <p:nvCxnSpPr>
          <p:cNvPr id="868" name="Google Shape;868;p84"/>
          <p:cNvCxnSpPr>
            <a:stCxn id="860" idx="3"/>
            <a:endCxn id="861" idx="1"/>
          </p:cNvCxnSpPr>
          <p:nvPr/>
        </p:nvCxnSpPr>
        <p:spPr>
          <a:xfrm>
            <a:off x="5042200" y="1705585"/>
            <a:ext cx="834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triangle"/>
          </a:ln>
        </p:spPr>
      </p:cxnSp>
      <p:cxnSp>
        <p:nvCxnSpPr>
          <p:cNvPr id="869" name="Google Shape;869;p84"/>
          <p:cNvCxnSpPr>
            <a:stCxn id="860" idx="2"/>
            <a:endCxn id="862" idx="0"/>
          </p:cNvCxnSpPr>
          <p:nvPr/>
        </p:nvCxnSpPr>
        <p:spPr>
          <a:xfrm>
            <a:off x="4241500" y="1932535"/>
            <a:ext cx="0" cy="29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70" name="Google Shape;870;p84"/>
          <p:cNvCxnSpPr>
            <a:stCxn id="862" idx="2"/>
            <a:endCxn id="863" idx="0"/>
          </p:cNvCxnSpPr>
          <p:nvPr/>
        </p:nvCxnSpPr>
        <p:spPr>
          <a:xfrm>
            <a:off x="4241500" y="2679420"/>
            <a:ext cx="0" cy="29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71" name="Google Shape;871;p84"/>
          <p:cNvCxnSpPr>
            <a:stCxn id="863" idx="2"/>
            <a:endCxn id="865" idx="0"/>
          </p:cNvCxnSpPr>
          <p:nvPr/>
        </p:nvCxnSpPr>
        <p:spPr>
          <a:xfrm>
            <a:off x="4241500" y="3426300"/>
            <a:ext cx="0" cy="29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72" name="Google Shape;872;p84"/>
          <p:cNvCxnSpPr>
            <a:stCxn id="865" idx="3"/>
            <a:endCxn id="864" idx="1"/>
          </p:cNvCxnSpPr>
          <p:nvPr/>
        </p:nvCxnSpPr>
        <p:spPr>
          <a:xfrm>
            <a:off x="5327800" y="3946240"/>
            <a:ext cx="822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triangle"/>
          </a:ln>
        </p:spPr>
      </p:cxnSp>
      <p:sp>
        <p:nvSpPr>
          <p:cNvPr id="873" name="Google Shape;873;p84"/>
          <p:cNvSpPr/>
          <p:nvPr/>
        </p:nvSpPr>
        <p:spPr>
          <a:xfrm>
            <a:off x="3826600" y="4466200"/>
            <a:ext cx="829800" cy="3501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fr"/>
              <a:t>BAM</a:t>
            </a:r>
            <a:endParaRPr i="1"/>
          </a:p>
        </p:txBody>
      </p:sp>
      <p:cxnSp>
        <p:nvCxnSpPr>
          <p:cNvPr id="874" name="Google Shape;874;p84"/>
          <p:cNvCxnSpPr/>
          <p:nvPr/>
        </p:nvCxnSpPr>
        <p:spPr>
          <a:xfrm>
            <a:off x="4241500" y="4188300"/>
            <a:ext cx="0" cy="29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ésultat de recherche d'images pour &quot;south green&quot;" id="879" name="Google Shape;879;p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550" y="58528"/>
            <a:ext cx="1678018" cy="381356"/>
          </a:xfrm>
          <a:prstGeom prst="rect">
            <a:avLst/>
          </a:prstGeom>
          <a:noFill/>
          <a:ln>
            <a:noFill/>
          </a:ln>
        </p:spPr>
      </p:pic>
      <p:sp>
        <p:nvSpPr>
          <p:cNvPr id="880" name="Google Shape;880;p85"/>
          <p:cNvSpPr/>
          <p:nvPr/>
        </p:nvSpPr>
        <p:spPr>
          <a:xfrm>
            <a:off x="1881300" y="29248"/>
            <a:ext cx="7262700" cy="525000"/>
          </a:xfrm>
          <a:prstGeom prst="rect">
            <a:avLst/>
          </a:prstGeom>
          <a:solidFill>
            <a:srgbClr val="F79646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"/>
              <a:buFont typeface="Calibri"/>
              <a:buNone/>
            </a:pPr>
            <a:r>
              <a:rPr b="1" lang="fr" sz="3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SNP-CALLING : introduction</a:t>
            </a:r>
            <a:endParaRPr/>
          </a:p>
        </p:txBody>
      </p:sp>
      <p:sp>
        <p:nvSpPr>
          <p:cNvPr id="881" name="Google Shape;881;p85"/>
          <p:cNvSpPr txBox="1"/>
          <p:nvPr/>
        </p:nvSpPr>
        <p:spPr>
          <a:xfrm>
            <a:off x="106550" y="891650"/>
            <a:ext cx="21726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/>
              <a:t>2) </a:t>
            </a:r>
            <a:r>
              <a:rPr lang="fr" sz="2400"/>
              <a:t>SNP calling</a:t>
            </a:r>
            <a:endParaRPr sz="2400"/>
          </a:p>
        </p:txBody>
      </p:sp>
      <p:sp>
        <p:nvSpPr>
          <p:cNvPr id="882" name="Google Shape;882;p85"/>
          <p:cNvSpPr/>
          <p:nvPr/>
        </p:nvSpPr>
        <p:spPr>
          <a:xfrm>
            <a:off x="4270150" y="1134792"/>
            <a:ext cx="2381100" cy="4140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Réaligne localement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E46C0A"/>
                </a:solidFill>
              </a:rPr>
              <a:t>Realigner Target Creator</a:t>
            </a:r>
            <a:endParaRPr b="1">
              <a:solidFill>
                <a:srgbClr val="E46C0A"/>
              </a:solidFill>
            </a:endParaRPr>
          </a:p>
        </p:txBody>
      </p:sp>
      <p:sp>
        <p:nvSpPr>
          <p:cNvPr id="883" name="Google Shape;883;p85"/>
          <p:cNvSpPr/>
          <p:nvPr/>
        </p:nvSpPr>
        <p:spPr>
          <a:xfrm>
            <a:off x="4270150" y="1827908"/>
            <a:ext cx="2381100" cy="4140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Réaligne les indels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E46C0A"/>
                </a:solidFill>
              </a:rPr>
              <a:t>Indel Realigner</a:t>
            </a:r>
            <a:endParaRPr/>
          </a:p>
        </p:txBody>
      </p:sp>
      <p:sp>
        <p:nvSpPr>
          <p:cNvPr id="884" name="Google Shape;884;p85"/>
          <p:cNvSpPr/>
          <p:nvPr/>
        </p:nvSpPr>
        <p:spPr>
          <a:xfrm>
            <a:off x="4471900" y="2521025"/>
            <a:ext cx="1977600" cy="4140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Réordonne les reads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E46C0A"/>
                </a:solidFill>
              </a:rPr>
              <a:t>Mark Duplicates</a:t>
            </a:r>
            <a:endParaRPr/>
          </a:p>
        </p:txBody>
      </p:sp>
      <p:sp>
        <p:nvSpPr>
          <p:cNvPr id="885" name="Google Shape;885;p85"/>
          <p:cNvSpPr/>
          <p:nvPr/>
        </p:nvSpPr>
        <p:spPr>
          <a:xfrm>
            <a:off x="4374400" y="3214142"/>
            <a:ext cx="2172600" cy="4140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Appels des SNPs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E46C0A"/>
                </a:solidFill>
              </a:rPr>
              <a:t>Haplotype Caller</a:t>
            </a:r>
            <a:endParaRPr b="1">
              <a:solidFill>
                <a:srgbClr val="E46C0A"/>
              </a:solidFill>
            </a:endParaRPr>
          </a:p>
        </p:txBody>
      </p:sp>
      <p:cxnSp>
        <p:nvCxnSpPr>
          <p:cNvPr id="886" name="Google Shape;886;p85"/>
          <p:cNvCxnSpPr>
            <a:stCxn id="887" idx="3"/>
            <a:endCxn id="882" idx="1"/>
          </p:cNvCxnSpPr>
          <p:nvPr/>
        </p:nvCxnSpPr>
        <p:spPr>
          <a:xfrm>
            <a:off x="3356775" y="1341800"/>
            <a:ext cx="913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88" name="Google Shape;888;p85"/>
          <p:cNvCxnSpPr>
            <a:stCxn id="882" idx="2"/>
            <a:endCxn id="883" idx="0"/>
          </p:cNvCxnSpPr>
          <p:nvPr/>
        </p:nvCxnSpPr>
        <p:spPr>
          <a:xfrm>
            <a:off x="5460700" y="1548792"/>
            <a:ext cx="0" cy="279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89" name="Google Shape;889;p85"/>
          <p:cNvCxnSpPr>
            <a:stCxn id="883" idx="2"/>
            <a:endCxn id="884" idx="0"/>
          </p:cNvCxnSpPr>
          <p:nvPr/>
        </p:nvCxnSpPr>
        <p:spPr>
          <a:xfrm>
            <a:off x="5460700" y="2241908"/>
            <a:ext cx="0" cy="279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90" name="Google Shape;890;p85"/>
          <p:cNvCxnSpPr>
            <a:stCxn id="884" idx="2"/>
            <a:endCxn id="885" idx="0"/>
          </p:cNvCxnSpPr>
          <p:nvPr/>
        </p:nvCxnSpPr>
        <p:spPr>
          <a:xfrm>
            <a:off x="5460700" y="2935025"/>
            <a:ext cx="0" cy="279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91" name="Google Shape;891;p85"/>
          <p:cNvSpPr/>
          <p:nvPr/>
        </p:nvSpPr>
        <p:spPr>
          <a:xfrm>
            <a:off x="4574650" y="3907258"/>
            <a:ext cx="1772100" cy="4140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Filtre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E46C0A"/>
                </a:solidFill>
              </a:rPr>
              <a:t>Variant filtration</a:t>
            </a:r>
            <a:endParaRPr i="1"/>
          </a:p>
        </p:txBody>
      </p:sp>
      <p:sp>
        <p:nvSpPr>
          <p:cNvPr id="887" name="Google Shape;887;p85"/>
          <p:cNvSpPr/>
          <p:nvPr/>
        </p:nvSpPr>
        <p:spPr>
          <a:xfrm>
            <a:off x="2526975" y="1182350"/>
            <a:ext cx="829800" cy="3189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fr"/>
              <a:t>BAM</a:t>
            </a:r>
            <a:endParaRPr i="1"/>
          </a:p>
        </p:txBody>
      </p:sp>
      <p:cxnSp>
        <p:nvCxnSpPr>
          <p:cNvPr id="892" name="Google Shape;892;p85"/>
          <p:cNvCxnSpPr>
            <a:stCxn id="885" idx="2"/>
            <a:endCxn id="891" idx="0"/>
          </p:cNvCxnSpPr>
          <p:nvPr/>
        </p:nvCxnSpPr>
        <p:spPr>
          <a:xfrm>
            <a:off x="5460700" y="3628142"/>
            <a:ext cx="0" cy="279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93" name="Google Shape;893;p85"/>
          <p:cNvSpPr/>
          <p:nvPr/>
        </p:nvSpPr>
        <p:spPr>
          <a:xfrm>
            <a:off x="2568675" y="3907250"/>
            <a:ext cx="746400" cy="4140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fr"/>
              <a:t>VCF</a:t>
            </a:r>
            <a:endParaRPr i="1"/>
          </a:p>
        </p:txBody>
      </p:sp>
      <p:cxnSp>
        <p:nvCxnSpPr>
          <p:cNvPr id="894" name="Google Shape;894;p85"/>
          <p:cNvCxnSpPr>
            <a:stCxn id="891" idx="1"/>
            <a:endCxn id="893" idx="3"/>
          </p:cNvCxnSpPr>
          <p:nvPr/>
        </p:nvCxnSpPr>
        <p:spPr>
          <a:xfrm rot="10800000">
            <a:off x="3314950" y="4114258"/>
            <a:ext cx="1259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95" name="Google Shape;895;p85"/>
          <p:cNvSpPr/>
          <p:nvPr/>
        </p:nvSpPr>
        <p:spPr>
          <a:xfrm>
            <a:off x="6660675" y="906200"/>
            <a:ext cx="489300" cy="3581100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96" name="Google Shape;896;p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49975" y="2520736"/>
            <a:ext cx="1890126" cy="6190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0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ésultat de recherche d'images pour &quot;south green&quot;" id="901" name="Google Shape;901;p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550" y="58528"/>
            <a:ext cx="1678018" cy="381356"/>
          </a:xfrm>
          <a:prstGeom prst="rect">
            <a:avLst/>
          </a:prstGeom>
          <a:noFill/>
          <a:ln>
            <a:noFill/>
          </a:ln>
        </p:spPr>
      </p:pic>
      <p:sp>
        <p:nvSpPr>
          <p:cNvPr id="902" name="Google Shape;902;p86"/>
          <p:cNvSpPr/>
          <p:nvPr/>
        </p:nvSpPr>
        <p:spPr>
          <a:xfrm>
            <a:off x="1881300" y="29248"/>
            <a:ext cx="7262700" cy="525000"/>
          </a:xfrm>
          <a:prstGeom prst="rect">
            <a:avLst/>
          </a:prstGeom>
          <a:solidFill>
            <a:srgbClr val="F79646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"/>
              <a:buFont typeface="Calibri"/>
              <a:buNone/>
            </a:pPr>
            <a:r>
              <a:rPr b="1" lang="fr" sz="3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SNP-CALLING : introduction</a:t>
            </a:r>
            <a:endParaRPr/>
          </a:p>
        </p:txBody>
      </p:sp>
      <p:sp>
        <p:nvSpPr>
          <p:cNvPr id="903" name="Google Shape;903;p86"/>
          <p:cNvSpPr txBox="1"/>
          <p:nvPr/>
        </p:nvSpPr>
        <p:spPr>
          <a:xfrm>
            <a:off x="106550" y="663200"/>
            <a:ext cx="8281500" cy="3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600" u="sng"/>
              <a:t>VCF</a:t>
            </a:r>
            <a:r>
              <a:rPr b="1" lang="fr" sz="1600"/>
              <a:t> : </a:t>
            </a:r>
            <a:r>
              <a:rPr lang="fr" sz="1600"/>
              <a:t>Description des variants par position + assignation génotypique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904" name="Google Shape;904;p8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1138" y="1188785"/>
            <a:ext cx="8821735" cy="3286124"/>
          </a:xfrm>
          <a:prstGeom prst="rect">
            <a:avLst/>
          </a:prstGeom>
          <a:noFill/>
          <a:ln cap="sq" cmpd="sng" w="2555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ésultat de recherche d'images pour &quot;south green&quot;" id="909" name="Google Shape;909;p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550" y="58528"/>
            <a:ext cx="1678018" cy="381356"/>
          </a:xfrm>
          <a:prstGeom prst="rect">
            <a:avLst/>
          </a:prstGeom>
          <a:noFill/>
          <a:ln>
            <a:noFill/>
          </a:ln>
        </p:spPr>
      </p:pic>
      <p:sp>
        <p:nvSpPr>
          <p:cNvPr id="910" name="Google Shape;910;p87"/>
          <p:cNvSpPr/>
          <p:nvPr/>
        </p:nvSpPr>
        <p:spPr>
          <a:xfrm>
            <a:off x="1881300" y="29248"/>
            <a:ext cx="7262700" cy="525000"/>
          </a:xfrm>
          <a:prstGeom prst="rect">
            <a:avLst/>
          </a:prstGeom>
          <a:solidFill>
            <a:srgbClr val="F79646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"/>
              <a:buFont typeface="Calibri"/>
              <a:buNone/>
            </a:pPr>
            <a:r>
              <a:rPr b="1" lang="fr" sz="3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SNP-CALLING : introduction</a:t>
            </a:r>
            <a:endParaRPr/>
          </a:p>
        </p:txBody>
      </p:sp>
      <p:sp>
        <p:nvSpPr>
          <p:cNvPr id="911" name="Google Shape;911;p87"/>
          <p:cNvSpPr/>
          <p:nvPr/>
        </p:nvSpPr>
        <p:spPr>
          <a:xfrm>
            <a:off x="4506450" y="1120700"/>
            <a:ext cx="131100" cy="193500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2" name="Google Shape;912;p87"/>
          <p:cNvSpPr txBox="1"/>
          <p:nvPr/>
        </p:nvSpPr>
        <p:spPr>
          <a:xfrm>
            <a:off x="4637550" y="1038300"/>
            <a:ext cx="456300" cy="2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/>
              <a:t>chr1</a:t>
            </a:r>
            <a:endParaRPr sz="1000"/>
          </a:p>
        </p:txBody>
      </p:sp>
      <p:pic>
        <p:nvPicPr>
          <p:cNvPr id="913" name="Google Shape;913;p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1000" y="1120700"/>
            <a:ext cx="4017199" cy="2506701"/>
          </a:xfrm>
          <a:prstGeom prst="rect">
            <a:avLst/>
          </a:prstGeom>
          <a:noFill/>
          <a:ln>
            <a:noFill/>
          </a:ln>
        </p:spPr>
      </p:pic>
      <p:sp>
        <p:nvSpPr>
          <p:cNvPr id="914" name="Google Shape;914;p87"/>
          <p:cNvSpPr/>
          <p:nvPr/>
        </p:nvSpPr>
        <p:spPr>
          <a:xfrm>
            <a:off x="4506450" y="1383150"/>
            <a:ext cx="131100" cy="1181100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5" name="Google Shape;915;p87"/>
          <p:cNvSpPr txBox="1"/>
          <p:nvPr/>
        </p:nvSpPr>
        <p:spPr>
          <a:xfrm>
            <a:off x="4700050" y="1747350"/>
            <a:ext cx="725700" cy="2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/>
              <a:t>Sample1</a:t>
            </a:r>
            <a:endParaRPr sz="1000"/>
          </a:p>
        </p:txBody>
      </p:sp>
      <p:sp>
        <p:nvSpPr>
          <p:cNvPr id="916" name="Google Shape;916;p87"/>
          <p:cNvSpPr/>
          <p:nvPr/>
        </p:nvSpPr>
        <p:spPr>
          <a:xfrm>
            <a:off x="4506450" y="2608050"/>
            <a:ext cx="131100" cy="1019400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7" name="Google Shape;917;p87"/>
          <p:cNvSpPr txBox="1"/>
          <p:nvPr/>
        </p:nvSpPr>
        <p:spPr>
          <a:xfrm>
            <a:off x="4637550" y="2918450"/>
            <a:ext cx="725700" cy="2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/>
              <a:t>Sample2</a:t>
            </a:r>
            <a:endParaRPr sz="1000"/>
          </a:p>
        </p:txBody>
      </p:sp>
      <p:graphicFrame>
        <p:nvGraphicFramePr>
          <p:cNvPr id="918" name="Google Shape;918;p87"/>
          <p:cNvGraphicFramePr/>
          <p:nvPr/>
        </p:nvGraphicFramePr>
        <p:xfrm>
          <a:off x="381000" y="3807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{DD8E105F-6B6D-4C53-83C5-88333C5307C4}</a:tableStyleId>
              </a:tblPr>
              <a:tblGrid>
                <a:gridCol w="623275"/>
                <a:gridCol w="535750"/>
                <a:gridCol w="398275"/>
                <a:gridCol w="485750"/>
                <a:gridCol w="535750"/>
                <a:gridCol w="679525"/>
                <a:gridCol w="701575"/>
                <a:gridCol w="676175"/>
                <a:gridCol w="1148225"/>
                <a:gridCol w="1429475"/>
                <a:gridCol w="1154475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000"/>
                        <a:t>#CHR</a:t>
                      </a:r>
                      <a:endParaRPr b="1" sz="10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000"/>
                        <a:t>POS</a:t>
                      </a:r>
                      <a:endParaRPr b="1" sz="10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000"/>
                        <a:t>ID</a:t>
                      </a:r>
                      <a:endParaRPr b="1" sz="10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000"/>
                        <a:t>REF</a:t>
                      </a:r>
                      <a:endParaRPr b="1" sz="10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000"/>
                        <a:t>ALT</a:t>
                      </a:r>
                      <a:endParaRPr b="1" sz="10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000"/>
                        <a:t>QUAL</a:t>
                      </a:r>
                      <a:endParaRPr b="1" sz="10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000"/>
                        <a:t>FILTER</a:t>
                      </a:r>
                      <a:endParaRPr b="1" sz="10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000"/>
                        <a:t>[INFOS]</a:t>
                      </a:r>
                      <a:endParaRPr b="1" sz="10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000"/>
                        <a:t>FORMAT</a:t>
                      </a:r>
                      <a:endParaRPr b="1" sz="10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000"/>
                        <a:t>Sample1</a:t>
                      </a:r>
                      <a:endParaRPr b="1" sz="10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000"/>
                        <a:t>Sample2</a:t>
                      </a:r>
                      <a:endParaRPr b="1" sz="10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900"/>
                        <a:t>chr1</a:t>
                      </a:r>
                      <a:endParaRPr sz="9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900"/>
                        <a:t>7</a:t>
                      </a:r>
                      <a:endParaRPr sz="9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900"/>
                        <a:t>.</a:t>
                      </a:r>
                      <a:endParaRPr sz="9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900"/>
                        <a:t>C</a:t>
                      </a:r>
                      <a:endParaRPr sz="9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900"/>
                        <a:t>T</a:t>
                      </a:r>
                      <a:endParaRPr sz="9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900"/>
                        <a:t>247.82</a:t>
                      </a:r>
                      <a:endParaRPr sz="9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900"/>
                        <a:t>.</a:t>
                      </a:r>
                      <a:endParaRPr sz="9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900"/>
                        <a:t>[INFO]</a:t>
                      </a:r>
                      <a:endParaRPr sz="9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900"/>
                        <a:t>GT/AD/DP/GQ/PL</a:t>
                      </a:r>
                      <a:endParaRPr sz="9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900"/>
                        <a:t>0/1:2,3:5:9.2:20,0,15</a:t>
                      </a:r>
                      <a:endParaRPr sz="9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900"/>
                        <a:t>./.</a:t>
                      </a:r>
                      <a:endParaRPr sz="9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900"/>
                        <a:t>chr1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900"/>
                        <a:t>19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900"/>
                        <a:t>.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900"/>
                        <a:t>G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900"/>
                        <a:t>A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900"/>
                        <a:t>124.34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900"/>
                        <a:t>.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900"/>
                        <a:t>[INFO]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900"/>
                        <a:t>GT/AD/DP/GQ/PL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900"/>
                        <a:t>0/0:5,0:5:20.2:0,42,94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900"/>
                        <a:t>./.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919" name="Google Shape;919;p87"/>
          <p:cNvSpPr txBox="1"/>
          <p:nvPr/>
        </p:nvSpPr>
        <p:spPr>
          <a:xfrm>
            <a:off x="6875700" y="29250"/>
            <a:ext cx="2271600" cy="5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/>
              <a:t>adapté de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600"/>
              <a:t>http://genoweb.toulouse.inra.fr/~formation/16_SGS-SNP/DOC/SGS_SNP_slides_Mars2017.pdf</a:t>
            </a:r>
            <a:r>
              <a:rPr lang="fr" sz="1200"/>
              <a:t> </a:t>
            </a:r>
            <a:endParaRPr sz="1200"/>
          </a:p>
        </p:txBody>
      </p:sp>
      <p:pic>
        <p:nvPicPr>
          <p:cNvPr id="920" name="Google Shape;920;p8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92175" y="19974"/>
            <a:ext cx="925949" cy="280150"/>
          </a:xfrm>
          <a:prstGeom prst="rect">
            <a:avLst/>
          </a:prstGeom>
          <a:noFill/>
          <a:ln>
            <a:noFill/>
          </a:ln>
        </p:spPr>
      </p:pic>
      <p:sp>
        <p:nvSpPr>
          <p:cNvPr id="921" name="Google Shape;921;p87"/>
          <p:cNvSpPr txBox="1"/>
          <p:nvPr/>
        </p:nvSpPr>
        <p:spPr>
          <a:xfrm>
            <a:off x="106550" y="663200"/>
            <a:ext cx="8281500" cy="3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600" u="sng"/>
              <a:t>VCF</a:t>
            </a:r>
            <a:r>
              <a:rPr b="1" lang="fr" sz="1600"/>
              <a:t> : </a:t>
            </a:r>
            <a:r>
              <a:rPr lang="fr" sz="1600"/>
              <a:t>Description des variants par position + assignation génotypique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5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ésultat de recherche d'images pour &quot;south green&quot;" id="926" name="Google Shape;926;p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550" y="58528"/>
            <a:ext cx="1678018" cy="381356"/>
          </a:xfrm>
          <a:prstGeom prst="rect">
            <a:avLst/>
          </a:prstGeom>
          <a:noFill/>
          <a:ln>
            <a:noFill/>
          </a:ln>
        </p:spPr>
      </p:pic>
      <p:sp>
        <p:nvSpPr>
          <p:cNvPr id="927" name="Google Shape;927;p88"/>
          <p:cNvSpPr/>
          <p:nvPr/>
        </p:nvSpPr>
        <p:spPr>
          <a:xfrm>
            <a:off x="1881300" y="29248"/>
            <a:ext cx="7262700" cy="525000"/>
          </a:xfrm>
          <a:prstGeom prst="rect">
            <a:avLst/>
          </a:prstGeom>
          <a:solidFill>
            <a:srgbClr val="F79646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"/>
              <a:buFont typeface="Calibri"/>
              <a:buNone/>
            </a:pPr>
            <a:r>
              <a:rPr b="1" lang="fr" sz="2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Gigwa : Genotype investigator for genome wide analyses</a:t>
            </a:r>
            <a:endParaRPr sz="2300"/>
          </a:p>
        </p:txBody>
      </p:sp>
      <p:pic>
        <p:nvPicPr>
          <p:cNvPr id="928" name="Google Shape;928;p88"/>
          <p:cNvPicPr preferRelativeResize="0"/>
          <p:nvPr/>
        </p:nvPicPr>
        <p:blipFill rotWithShape="1">
          <a:blip r:embed="rId4">
            <a:alphaModFix/>
          </a:blip>
          <a:srcRect b="2082" l="0" r="0" t="1523"/>
          <a:stretch/>
        </p:blipFill>
        <p:spPr>
          <a:xfrm>
            <a:off x="1403388" y="554250"/>
            <a:ext cx="6337234" cy="4589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ésultat de recherche d'images pour &quot;MIVEGEC logo&quot;" id="309" name="Google Shape;309;p44" title="http://www.umontpellier.fr/recherche/unites-de-recherche/maladies-infectieuses-et-vecteurs-ecologie-genetique-evolution-et-control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5672" y="3107743"/>
            <a:ext cx="1326697" cy="64090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ésultat de recherche d'images pour &quot;diade logo&quot;" id="310" name="Google Shape;310;p44" title="http://www.diade-research.fr/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0385" y="2956127"/>
            <a:ext cx="1067858" cy="48693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ésultat de recherche d'images pour &quot;ipme logo&quot;" id="311" name="Google Shape;311;p44" title="http://www.umontpellier.fr/recherche/unites-de-recherche/interactions-plante-microorganismes-environnement-ipme-umr-18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74662" y="1324936"/>
            <a:ext cx="848716" cy="32682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44"/>
          <p:cNvPicPr preferRelativeResize="0"/>
          <p:nvPr/>
        </p:nvPicPr>
        <p:blipFill rotWithShape="1">
          <a:blip r:embed="rId6">
            <a:alphaModFix/>
          </a:blip>
          <a:srcRect b="13184" l="8775" r="0" t="9892"/>
          <a:stretch/>
        </p:blipFill>
        <p:spPr>
          <a:xfrm>
            <a:off x="4772237" y="3748647"/>
            <a:ext cx="1427167" cy="6409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4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630501" y="2185280"/>
            <a:ext cx="1537039" cy="518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4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40385" y="2006283"/>
            <a:ext cx="1326708" cy="4188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4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40385" y="1127472"/>
            <a:ext cx="1067838" cy="264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4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867062" y="36300"/>
            <a:ext cx="2557407" cy="744300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44"/>
          <p:cNvSpPr/>
          <p:nvPr/>
        </p:nvSpPr>
        <p:spPr>
          <a:xfrm>
            <a:off x="869950" y="4613850"/>
            <a:ext cx="48894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200"/>
              <a:t>And more collaborators !</a:t>
            </a:r>
            <a:endParaRPr sz="2200"/>
          </a:p>
        </p:txBody>
      </p:sp>
      <p:sp>
        <p:nvSpPr>
          <p:cNvPr id="318" name="Google Shape;318;p44"/>
          <p:cNvSpPr txBox="1"/>
          <p:nvPr/>
        </p:nvSpPr>
        <p:spPr>
          <a:xfrm>
            <a:off x="2050236" y="1107534"/>
            <a:ext cx="2283900" cy="30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rgbClr val="00000A"/>
                </a:solidFill>
              </a:rPr>
              <a:t>Erwan Corre</a:t>
            </a:r>
            <a:endParaRPr sz="1800">
              <a:solidFill>
                <a:srgbClr val="00000A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A"/>
              </a:solidFill>
            </a:endParaRPr>
          </a:p>
        </p:txBody>
      </p:sp>
      <p:sp>
        <p:nvSpPr>
          <p:cNvPr id="319" name="Google Shape;319;p44"/>
          <p:cNvSpPr txBox="1"/>
          <p:nvPr/>
        </p:nvSpPr>
        <p:spPr>
          <a:xfrm>
            <a:off x="6333457" y="2292104"/>
            <a:ext cx="3090000" cy="30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rgbClr val="00000A"/>
                </a:solidFill>
              </a:rPr>
              <a:t>Florentin Constancias</a:t>
            </a:r>
            <a:endParaRPr sz="1800">
              <a:solidFill>
                <a:srgbClr val="00000A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A"/>
              </a:solidFill>
            </a:endParaRPr>
          </a:p>
        </p:txBody>
      </p:sp>
      <p:sp>
        <p:nvSpPr>
          <p:cNvPr id="320" name="Google Shape;320;p44"/>
          <p:cNvSpPr txBox="1"/>
          <p:nvPr/>
        </p:nvSpPr>
        <p:spPr>
          <a:xfrm>
            <a:off x="6333457" y="3653646"/>
            <a:ext cx="25377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800">
                <a:solidFill>
                  <a:srgbClr val="00000A"/>
                </a:solidFill>
              </a:rPr>
              <a:t>Valérie Noël</a:t>
            </a:r>
            <a:endParaRPr sz="1800">
              <a:solidFill>
                <a:srgbClr val="00000A"/>
              </a:solidFill>
            </a:endParaRPr>
          </a:p>
        </p:txBody>
      </p:sp>
      <p:sp>
        <p:nvSpPr>
          <p:cNvPr id="321" name="Google Shape;321;p44"/>
          <p:cNvSpPr txBox="1"/>
          <p:nvPr/>
        </p:nvSpPr>
        <p:spPr>
          <a:xfrm>
            <a:off x="2050236" y="2010517"/>
            <a:ext cx="30000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rgbClr val="00000A"/>
                </a:solidFill>
              </a:rPr>
              <a:t>Etienne Loire</a:t>
            </a:r>
            <a:endParaRPr sz="1800">
              <a:solidFill>
                <a:srgbClr val="00000A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rgbClr val="00000A"/>
                </a:solidFill>
              </a:rPr>
              <a:t>Julie Reveillaud</a:t>
            </a:r>
            <a:endParaRPr sz="1800">
              <a:solidFill>
                <a:srgbClr val="00000A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A"/>
              </a:solidFill>
            </a:endParaRPr>
          </a:p>
        </p:txBody>
      </p:sp>
      <p:sp>
        <p:nvSpPr>
          <p:cNvPr id="322" name="Google Shape;322;p44"/>
          <p:cNvSpPr txBox="1"/>
          <p:nvPr/>
        </p:nvSpPr>
        <p:spPr>
          <a:xfrm>
            <a:off x="2050236" y="3024996"/>
            <a:ext cx="25377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rgbClr val="00000A"/>
                </a:solidFill>
              </a:rPr>
              <a:t>Valentin Klein</a:t>
            </a:r>
            <a:endParaRPr sz="1800">
              <a:solidFill>
                <a:srgbClr val="00000A"/>
              </a:solidFill>
            </a:endParaRPr>
          </a:p>
        </p:txBody>
      </p:sp>
      <p:sp>
        <p:nvSpPr>
          <p:cNvPr id="323" name="Google Shape;323;p44"/>
          <p:cNvSpPr txBox="1"/>
          <p:nvPr/>
        </p:nvSpPr>
        <p:spPr>
          <a:xfrm>
            <a:off x="6333457" y="1293271"/>
            <a:ext cx="3000000" cy="39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rgbClr val="00000A"/>
                </a:solidFill>
                <a:highlight>
                  <a:srgbClr val="FFFFFF"/>
                </a:highlight>
              </a:rPr>
              <a:t>Marie Simonin</a:t>
            </a:r>
            <a:endParaRPr sz="1800">
              <a:solidFill>
                <a:srgbClr val="00000A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dk1"/>
                </a:solidFill>
              </a:rPr>
              <a:t>Sébastien Cunnac</a:t>
            </a:r>
            <a:endParaRPr sz="1800">
              <a:solidFill>
                <a:srgbClr val="00000A"/>
              </a:solidFill>
              <a:highlight>
                <a:srgbClr val="FFFFFF"/>
              </a:highlight>
            </a:endParaRPr>
          </a:p>
        </p:txBody>
      </p:sp>
      <p:pic>
        <p:nvPicPr>
          <p:cNvPr id="324" name="Google Shape;324;p4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94266" y="3738228"/>
            <a:ext cx="661750" cy="661750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44"/>
          <p:cNvSpPr txBox="1"/>
          <p:nvPr/>
        </p:nvSpPr>
        <p:spPr>
          <a:xfrm>
            <a:off x="2045811" y="3894496"/>
            <a:ext cx="25377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rgbClr val="00000A"/>
                </a:solidFill>
              </a:rPr>
              <a:t>Emmanuelle Beyne</a:t>
            </a:r>
            <a:endParaRPr sz="1800">
              <a:solidFill>
                <a:srgbClr val="00000A"/>
              </a:solidFill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3" name="Google Shape;933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863458"/>
            <a:ext cx="9143999" cy="206213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ésultat de recherche d'images pour &quot;south green&quot;" id="934" name="Google Shape;934;p8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6550" y="58528"/>
            <a:ext cx="1678018" cy="381356"/>
          </a:xfrm>
          <a:prstGeom prst="rect">
            <a:avLst/>
          </a:prstGeom>
          <a:noFill/>
          <a:ln>
            <a:noFill/>
          </a:ln>
        </p:spPr>
      </p:pic>
      <p:sp>
        <p:nvSpPr>
          <p:cNvPr id="935" name="Google Shape;935;p89"/>
          <p:cNvSpPr/>
          <p:nvPr/>
        </p:nvSpPr>
        <p:spPr>
          <a:xfrm>
            <a:off x="1881300" y="29248"/>
            <a:ext cx="7262700" cy="525000"/>
          </a:xfrm>
          <a:prstGeom prst="rect">
            <a:avLst/>
          </a:prstGeom>
          <a:solidFill>
            <a:srgbClr val="F79646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"/>
              <a:buFont typeface="Calibri"/>
              <a:buNone/>
            </a:pPr>
            <a:r>
              <a:rPr b="1" lang="fr" sz="3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Galaxy : Import de fichiers</a:t>
            </a:r>
            <a:endParaRPr/>
          </a:p>
        </p:txBody>
      </p:sp>
      <p:sp>
        <p:nvSpPr>
          <p:cNvPr id="936" name="Google Shape;936;p89"/>
          <p:cNvSpPr txBox="1"/>
          <p:nvPr/>
        </p:nvSpPr>
        <p:spPr>
          <a:xfrm>
            <a:off x="331250" y="617925"/>
            <a:ext cx="7460700" cy="4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/>
              <a:t>→ Depuis la library partagée</a:t>
            </a:r>
            <a:endParaRPr b="1"/>
          </a:p>
        </p:txBody>
      </p:sp>
      <p:sp>
        <p:nvSpPr>
          <p:cNvPr id="937" name="Google Shape;937;p89"/>
          <p:cNvSpPr txBox="1"/>
          <p:nvPr/>
        </p:nvSpPr>
        <p:spPr>
          <a:xfrm>
            <a:off x="331250" y="955050"/>
            <a:ext cx="7262700" cy="65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Accédez aux données partagées 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(Données partagées → Bibliothèque de données → formation Galaxy 2019 → SNPCalling) 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1) Cliquez sur la library 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Formation Galaxy 2019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SNPCalling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45720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8" name="Google Shape;938;p89"/>
          <p:cNvSpPr txBox="1"/>
          <p:nvPr/>
        </p:nvSpPr>
        <p:spPr>
          <a:xfrm>
            <a:off x="5842425" y="1691925"/>
            <a:ext cx="3000000" cy="7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3) Cliquez sur le bouton “To history” pour importer les données.</a:t>
            </a:r>
            <a:endParaRPr/>
          </a:p>
        </p:txBody>
      </p:sp>
      <p:sp>
        <p:nvSpPr>
          <p:cNvPr id="939" name="Google Shape;939;p89"/>
          <p:cNvSpPr txBox="1"/>
          <p:nvPr/>
        </p:nvSpPr>
        <p:spPr>
          <a:xfrm>
            <a:off x="2634900" y="1690950"/>
            <a:ext cx="3129900" cy="159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2) Cochez les fichiers: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45720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RCX_raw_RX.fastq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45720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Reference.fasta</a:t>
            </a:r>
            <a:endParaRPr/>
          </a:p>
        </p:txBody>
      </p:sp>
      <p:sp>
        <p:nvSpPr>
          <p:cNvPr id="940" name="Google Shape;940;p89"/>
          <p:cNvSpPr/>
          <p:nvPr/>
        </p:nvSpPr>
        <p:spPr>
          <a:xfrm>
            <a:off x="2223425" y="2863450"/>
            <a:ext cx="620400" cy="224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1" name="Google Shape;941;p89"/>
          <p:cNvSpPr/>
          <p:nvPr/>
        </p:nvSpPr>
        <p:spPr>
          <a:xfrm>
            <a:off x="7770975" y="58525"/>
            <a:ext cx="1199700" cy="1067400"/>
          </a:xfrm>
          <a:prstGeom prst="ellipse">
            <a:avLst/>
          </a:prstGeom>
          <a:solidFill>
            <a:srgbClr val="351C75"/>
          </a:solidFill>
          <a:ln cap="flat" cmpd="sng" w="1905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300">
                <a:solidFill>
                  <a:schemeClr val="lt1"/>
                </a:solidFill>
                <a:latin typeface="Pacifico"/>
                <a:ea typeface="Pacifico"/>
                <a:cs typeface="Pacifico"/>
                <a:sym typeface="Pacifico"/>
              </a:rPr>
              <a:t>TP</a:t>
            </a:r>
            <a:endParaRPr b="1" sz="3300">
              <a:solidFill>
                <a:schemeClr val="lt1"/>
              </a:solidFill>
              <a:latin typeface="Pacifico"/>
              <a:ea typeface="Pacifico"/>
              <a:cs typeface="Pacifico"/>
              <a:sym typeface="Pacifico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ésultat de recherche d'images pour &quot;south green&quot;" id="946" name="Google Shape;946;p9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550" y="58528"/>
            <a:ext cx="1678018" cy="381356"/>
          </a:xfrm>
          <a:prstGeom prst="rect">
            <a:avLst/>
          </a:prstGeom>
          <a:noFill/>
          <a:ln>
            <a:noFill/>
          </a:ln>
        </p:spPr>
      </p:pic>
      <p:sp>
        <p:nvSpPr>
          <p:cNvPr id="947" name="Google Shape;947;p90"/>
          <p:cNvSpPr/>
          <p:nvPr/>
        </p:nvSpPr>
        <p:spPr>
          <a:xfrm>
            <a:off x="1881300" y="29248"/>
            <a:ext cx="7262700" cy="525000"/>
          </a:xfrm>
          <a:prstGeom prst="rect">
            <a:avLst/>
          </a:prstGeom>
          <a:solidFill>
            <a:srgbClr val="F79646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"/>
              <a:buFont typeface="Calibri"/>
              <a:buNone/>
            </a:pPr>
            <a:r>
              <a:rPr b="1" lang="fr" sz="3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SNP-CALLING</a:t>
            </a:r>
            <a:r>
              <a:rPr b="1" lang="fr" sz="3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: Workflows</a:t>
            </a:r>
            <a:endParaRPr/>
          </a:p>
        </p:txBody>
      </p:sp>
      <p:sp>
        <p:nvSpPr>
          <p:cNvPr id="948" name="Google Shape;948;p90"/>
          <p:cNvSpPr/>
          <p:nvPr/>
        </p:nvSpPr>
        <p:spPr>
          <a:xfrm>
            <a:off x="7770975" y="58525"/>
            <a:ext cx="1199700" cy="1067400"/>
          </a:xfrm>
          <a:prstGeom prst="ellipse">
            <a:avLst/>
          </a:prstGeom>
          <a:solidFill>
            <a:srgbClr val="351C75"/>
          </a:solidFill>
          <a:ln cap="flat" cmpd="sng" w="1905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300">
                <a:solidFill>
                  <a:schemeClr val="lt1"/>
                </a:solidFill>
                <a:latin typeface="Pacifico"/>
                <a:ea typeface="Pacifico"/>
                <a:cs typeface="Pacifico"/>
                <a:sym typeface="Pacifico"/>
              </a:rPr>
              <a:t>TP</a:t>
            </a:r>
            <a:endParaRPr b="1" sz="3300">
              <a:solidFill>
                <a:schemeClr val="lt1"/>
              </a:solidFill>
              <a:latin typeface="Pacifico"/>
              <a:ea typeface="Pacifico"/>
              <a:cs typeface="Pacifico"/>
              <a:sym typeface="Pacifico"/>
            </a:endParaRPr>
          </a:p>
        </p:txBody>
      </p:sp>
      <p:sp>
        <p:nvSpPr>
          <p:cNvPr id="949" name="Google Shape;949;p90"/>
          <p:cNvSpPr txBox="1"/>
          <p:nvPr/>
        </p:nvSpPr>
        <p:spPr>
          <a:xfrm>
            <a:off x="152400" y="721725"/>
            <a:ext cx="7156500" cy="4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600"/>
              <a:buAutoNum type="arabicParenR"/>
            </a:pPr>
            <a:r>
              <a:rPr b="1" lang="fr" sz="1600">
                <a:solidFill>
                  <a:srgbClr val="FF9900"/>
                </a:solidFill>
              </a:rPr>
              <a:t>Créer une </a:t>
            </a:r>
            <a:r>
              <a:rPr b="1" lang="fr" sz="1600">
                <a:solidFill>
                  <a:srgbClr val="FF9900"/>
                </a:solidFill>
              </a:rPr>
              <a:t>collection pour des données pairées</a:t>
            </a:r>
            <a:endParaRPr b="1" sz="1600">
              <a:solidFill>
                <a:srgbClr val="FF9900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9900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99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50" name="Google Shape;950;p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9775" y="2227375"/>
            <a:ext cx="7864449" cy="289615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951" name="Google Shape;951;p90"/>
          <p:cNvPicPr preferRelativeResize="0"/>
          <p:nvPr/>
        </p:nvPicPr>
        <p:blipFill rotWithShape="1">
          <a:blip r:embed="rId5">
            <a:alphaModFix/>
          </a:blip>
          <a:srcRect b="40804" l="85887" r="0" t="34894"/>
          <a:stretch/>
        </p:blipFill>
        <p:spPr>
          <a:xfrm>
            <a:off x="5380425" y="596600"/>
            <a:ext cx="2222627" cy="217485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952" name="Google Shape;952;p90"/>
          <p:cNvCxnSpPr/>
          <p:nvPr/>
        </p:nvCxnSpPr>
        <p:spPr>
          <a:xfrm>
            <a:off x="4220675" y="1214575"/>
            <a:ext cx="1091700" cy="11211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6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ésultat de recherche d'images pour &quot;south green&quot;" id="957" name="Google Shape;957;p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550" y="58528"/>
            <a:ext cx="1678018" cy="381356"/>
          </a:xfrm>
          <a:prstGeom prst="rect">
            <a:avLst/>
          </a:prstGeom>
          <a:noFill/>
          <a:ln>
            <a:noFill/>
          </a:ln>
        </p:spPr>
      </p:pic>
      <p:sp>
        <p:nvSpPr>
          <p:cNvPr id="958" name="Google Shape;958;p91"/>
          <p:cNvSpPr/>
          <p:nvPr/>
        </p:nvSpPr>
        <p:spPr>
          <a:xfrm>
            <a:off x="1881300" y="29248"/>
            <a:ext cx="7262700" cy="525000"/>
          </a:xfrm>
          <a:prstGeom prst="rect">
            <a:avLst/>
          </a:prstGeom>
          <a:solidFill>
            <a:srgbClr val="F79646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"/>
              <a:buFont typeface="Calibri"/>
              <a:buNone/>
            </a:pPr>
            <a:r>
              <a:rPr b="1" lang="fr" sz="3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SNP-CALLING : Workflows</a:t>
            </a:r>
            <a:endParaRPr/>
          </a:p>
        </p:txBody>
      </p:sp>
      <p:sp>
        <p:nvSpPr>
          <p:cNvPr id="959" name="Google Shape;959;p91"/>
          <p:cNvSpPr/>
          <p:nvPr/>
        </p:nvSpPr>
        <p:spPr>
          <a:xfrm>
            <a:off x="7770975" y="58525"/>
            <a:ext cx="1199700" cy="1067400"/>
          </a:xfrm>
          <a:prstGeom prst="ellipse">
            <a:avLst/>
          </a:prstGeom>
          <a:solidFill>
            <a:srgbClr val="351C75"/>
          </a:solidFill>
          <a:ln cap="flat" cmpd="sng" w="1905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300">
                <a:solidFill>
                  <a:schemeClr val="lt1"/>
                </a:solidFill>
                <a:latin typeface="Pacifico"/>
                <a:ea typeface="Pacifico"/>
                <a:cs typeface="Pacifico"/>
                <a:sym typeface="Pacifico"/>
              </a:rPr>
              <a:t>TP</a:t>
            </a:r>
            <a:endParaRPr b="1" sz="3300">
              <a:solidFill>
                <a:schemeClr val="lt1"/>
              </a:solidFill>
              <a:latin typeface="Pacifico"/>
              <a:ea typeface="Pacifico"/>
              <a:cs typeface="Pacifico"/>
              <a:sym typeface="Pacifico"/>
            </a:endParaRPr>
          </a:p>
        </p:txBody>
      </p:sp>
      <p:pic>
        <p:nvPicPr>
          <p:cNvPr id="960" name="Google Shape;960;p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96625" y="1225725"/>
            <a:ext cx="2582326" cy="2052201"/>
          </a:xfrm>
          <a:prstGeom prst="rect">
            <a:avLst/>
          </a:prstGeom>
          <a:noFill/>
          <a:ln>
            <a:noFill/>
          </a:ln>
        </p:spPr>
      </p:pic>
      <p:sp>
        <p:nvSpPr>
          <p:cNvPr id="961" name="Google Shape;961;p91"/>
          <p:cNvSpPr/>
          <p:nvPr/>
        </p:nvSpPr>
        <p:spPr>
          <a:xfrm>
            <a:off x="6583475" y="1185300"/>
            <a:ext cx="2484300" cy="381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62" name="Google Shape;962;p9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1202125"/>
            <a:ext cx="5476015" cy="386517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963" name="Google Shape;963;p91"/>
          <p:cNvSpPr txBox="1"/>
          <p:nvPr/>
        </p:nvSpPr>
        <p:spPr>
          <a:xfrm>
            <a:off x="300625" y="589258"/>
            <a:ext cx="60960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E69138"/>
              </a:buClr>
              <a:buSzPts val="1400"/>
              <a:buAutoNum type="arabicParenR"/>
            </a:pPr>
            <a:r>
              <a:rPr b="1" lang="fr">
                <a:solidFill>
                  <a:srgbClr val="E69138"/>
                </a:solidFill>
              </a:rPr>
              <a:t>FastQC : Read Quality reports</a:t>
            </a:r>
            <a:endParaRPr b="1">
              <a:solidFill>
                <a:srgbClr val="E6913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7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ésultat de recherche d'images pour &quot;south green&quot;" id="968" name="Google Shape;968;p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550" y="58528"/>
            <a:ext cx="1678018" cy="381356"/>
          </a:xfrm>
          <a:prstGeom prst="rect">
            <a:avLst/>
          </a:prstGeom>
          <a:noFill/>
          <a:ln>
            <a:noFill/>
          </a:ln>
        </p:spPr>
      </p:pic>
      <p:sp>
        <p:nvSpPr>
          <p:cNvPr id="969" name="Google Shape;969;p92"/>
          <p:cNvSpPr/>
          <p:nvPr/>
        </p:nvSpPr>
        <p:spPr>
          <a:xfrm>
            <a:off x="1881300" y="29248"/>
            <a:ext cx="7262700" cy="525000"/>
          </a:xfrm>
          <a:prstGeom prst="rect">
            <a:avLst/>
          </a:prstGeom>
          <a:solidFill>
            <a:srgbClr val="F79646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"/>
              <a:buFont typeface="Calibri"/>
              <a:buNone/>
            </a:pPr>
            <a:r>
              <a:rPr b="1" lang="fr" sz="3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SNP-CALLING : Workflows</a:t>
            </a:r>
            <a:endParaRPr/>
          </a:p>
        </p:txBody>
      </p:sp>
      <p:sp>
        <p:nvSpPr>
          <p:cNvPr id="970" name="Google Shape;970;p92"/>
          <p:cNvSpPr/>
          <p:nvPr/>
        </p:nvSpPr>
        <p:spPr>
          <a:xfrm>
            <a:off x="7770975" y="58525"/>
            <a:ext cx="1199700" cy="1067400"/>
          </a:xfrm>
          <a:prstGeom prst="ellipse">
            <a:avLst/>
          </a:prstGeom>
          <a:solidFill>
            <a:srgbClr val="351C75"/>
          </a:solidFill>
          <a:ln cap="flat" cmpd="sng" w="1905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300">
                <a:solidFill>
                  <a:schemeClr val="lt1"/>
                </a:solidFill>
                <a:latin typeface="Pacifico"/>
                <a:ea typeface="Pacifico"/>
                <a:cs typeface="Pacifico"/>
                <a:sym typeface="Pacifico"/>
              </a:rPr>
              <a:t>TP</a:t>
            </a:r>
            <a:endParaRPr b="1" sz="3300">
              <a:solidFill>
                <a:schemeClr val="lt1"/>
              </a:solidFill>
              <a:latin typeface="Pacifico"/>
              <a:ea typeface="Pacifico"/>
              <a:cs typeface="Pacifico"/>
              <a:sym typeface="Pacifico"/>
            </a:endParaRPr>
          </a:p>
        </p:txBody>
      </p:sp>
      <p:pic>
        <p:nvPicPr>
          <p:cNvPr id="971" name="Google Shape;971;p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96625" y="1225725"/>
            <a:ext cx="2582326" cy="2052201"/>
          </a:xfrm>
          <a:prstGeom prst="rect">
            <a:avLst/>
          </a:prstGeom>
          <a:noFill/>
          <a:ln>
            <a:noFill/>
          </a:ln>
        </p:spPr>
      </p:pic>
      <p:sp>
        <p:nvSpPr>
          <p:cNvPr id="972" name="Google Shape;972;p92"/>
          <p:cNvSpPr/>
          <p:nvPr/>
        </p:nvSpPr>
        <p:spPr>
          <a:xfrm>
            <a:off x="6583475" y="1185300"/>
            <a:ext cx="2484300" cy="381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3" name="Google Shape;973;p92"/>
          <p:cNvSpPr txBox="1"/>
          <p:nvPr/>
        </p:nvSpPr>
        <p:spPr>
          <a:xfrm>
            <a:off x="300625" y="741658"/>
            <a:ext cx="60960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E69138"/>
              </a:buClr>
              <a:buSzPts val="1600"/>
              <a:buAutoNum type="arabicParenR"/>
            </a:pPr>
            <a:r>
              <a:rPr b="1" lang="fr" sz="1600">
                <a:solidFill>
                  <a:srgbClr val="E69138"/>
                </a:solidFill>
              </a:rPr>
              <a:t>FastQC : Read Quality reports</a:t>
            </a:r>
            <a:endParaRPr b="1" sz="1600">
              <a:solidFill>
                <a:srgbClr val="E6913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Produit </a:t>
            </a:r>
            <a:r>
              <a:rPr lang="fr"/>
              <a:t>2 datasets en sortie :  Rawdata &amp; </a:t>
            </a:r>
            <a:r>
              <a:rPr b="1" lang="fr"/>
              <a:t>webpage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4" name="Google Shape;974;p92"/>
          <p:cNvSpPr txBox="1"/>
          <p:nvPr/>
        </p:nvSpPr>
        <p:spPr>
          <a:xfrm>
            <a:off x="4600950" y="3519125"/>
            <a:ext cx="4712400" cy="6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/>
              <a:t>Explication détaillées de toutes les sorties</a:t>
            </a:r>
            <a:r>
              <a:rPr lang="fr"/>
              <a:t>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https://dnacore.missouri.edu/PDF/FastQC_Manual.pdf</a:t>
            </a:r>
            <a:endParaRPr/>
          </a:p>
        </p:txBody>
      </p:sp>
      <p:pic>
        <p:nvPicPr>
          <p:cNvPr id="975" name="Google Shape;975;p9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0900" y="1673092"/>
            <a:ext cx="4450050" cy="3334733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976" name="Google Shape;976;p92"/>
          <p:cNvPicPr preferRelativeResize="0"/>
          <p:nvPr/>
        </p:nvPicPr>
        <p:blipFill rotWithShape="1">
          <a:blip r:embed="rId6">
            <a:alphaModFix/>
          </a:blip>
          <a:srcRect b="7458" l="0" r="0" t="0"/>
          <a:stretch/>
        </p:blipFill>
        <p:spPr>
          <a:xfrm>
            <a:off x="7830850" y="4168625"/>
            <a:ext cx="785550" cy="72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0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ésultat de recherche d'images pour &quot;south green&quot;" id="981" name="Google Shape;981;p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550" y="58528"/>
            <a:ext cx="1678018" cy="381356"/>
          </a:xfrm>
          <a:prstGeom prst="rect">
            <a:avLst/>
          </a:prstGeom>
          <a:noFill/>
          <a:ln>
            <a:noFill/>
          </a:ln>
        </p:spPr>
      </p:pic>
      <p:sp>
        <p:nvSpPr>
          <p:cNvPr id="982" name="Google Shape;982;p93"/>
          <p:cNvSpPr/>
          <p:nvPr/>
        </p:nvSpPr>
        <p:spPr>
          <a:xfrm>
            <a:off x="1881300" y="29248"/>
            <a:ext cx="7262700" cy="525000"/>
          </a:xfrm>
          <a:prstGeom prst="rect">
            <a:avLst/>
          </a:prstGeom>
          <a:solidFill>
            <a:srgbClr val="F79646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"/>
              <a:buFont typeface="Calibri"/>
              <a:buNone/>
            </a:pPr>
            <a:r>
              <a:rPr b="1" lang="fr" sz="3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SNP-CALLING : Workflows</a:t>
            </a:r>
            <a:endParaRPr/>
          </a:p>
        </p:txBody>
      </p:sp>
      <p:sp>
        <p:nvSpPr>
          <p:cNvPr id="983" name="Google Shape;983;p93"/>
          <p:cNvSpPr/>
          <p:nvPr/>
        </p:nvSpPr>
        <p:spPr>
          <a:xfrm>
            <a:off x="7770975" y="58525"/>
            <a:ext cx="1199700" cy="1067400"/>
          </a:xfrm>
          <a:prstGeom prst="ellipse">
            <a:avLst/>
          </a:prstGeom>
          <a:solidFill>
            <a:srgbClr val="351C75"/>
          </a:solidFill>
          <a:ln cap="flat" cmpd="sng" w="1905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300">
                <a:solidFill>
                  <a:schemeClr val="lt1"/>
                </a:solidFill>
                <a:latin typeface="Pacifico"/>
                <a:ea typeface="Pacifico"/>
                <a:cs typeface="Pacifico"/>
                <a:sym typeface="Pacifico"/>
              </a:rPr>
              <a:t>TP</a:t>
            </a:r>
            <a:endParaRPr b="1" sz="3300">
              <a:solidFill>
                <a:schemeClr val="lt1"/>
              </a:solidFill>
              <a:latin typeface="Pacifico"/>
              <a:ea typeface="Pacifico"/>
              <a:cs typeface="Pacifico"/>
              <a:sym typeface="Pacifico"/>
            </a:endParaRPr>
          </a:p>
        </p:txBody>
      </p:sp>
      <p:pic>
        <p:nvPicPr>
          <p:cNvPr id="984" name="Google Shape;984;p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96625" y="1225725"/>
            <a:ext cx="2582326" cy="2052201"/>
          </a:xfrm>
          <a:prstGeom prst="rect">
            <a:avLst/>
          </a:prstGeom>
          <a:noFill/>
          <a:ln>
            <a:noFill/>
          </a:ln>
        </p:spPr>
      </p:pic>
      <p:sp>
        <p:nvSpPr>
          <p:cNvPr id="985" name="Google Shape;985;p93"/>
          <p:cNvSpPr/>
          <p:nvPr/>
        </p:nvSpPr>
        <p:spPr>
          <a:xfrm>
            <a:off x="6583475" y="1225725"/>
            <a:ext cx="1103100" cy="681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6" name="Google Shape;986;p93"/>
          <p:cNvSpPr txBox="1"/>
          <p:nvPr/>
        </p:nvSpPr>
        <p:spPr>
          <a:xfrm>
            <a:off x="2334875" y="4253475"/>
            <a:ext cx="4248600" cy="62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→ reads fastq filtrés en fonction de la qualité</a:t>
            </a:r>
            <a:endParaRPr/>
          </a:p>
        </p:txBody>
      </p:sp>
      <p:sp>
        <p:nvSpPr>
          <p:cNvPr id="987" name="Google Shape;987;p93"/>
          <p:cNvSpPr txBox="1"/>
          <p:nvPr/>
        </p:nvSpPr>
        <p:spPr>
          <a:xfrm>
            <a:off x="300625" y="1122633"/>
            <a:ext cx="6096000" cy="29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600">
                <a:solidFill>
                  <a:srgbClr val="E69138"/>
                </a:solidFill>
              </a:rPr>
              <a:t>2) Cutadapt : Remove adapter sequences from Fastq/Fasta</a:t>
            </a:r>
            <a:endParaRPr b="1" sz="1600">
              <a:solidFill>
                <a:srgbClr val="E6913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u="sng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u="sng">
                <a:solidFill>
                  <a:schemeClr val="dk1"/>
                </a:solidFill>
              </a:rPr>
              <a:t>Paramètres</a:t>
            </a:r>
            <a:r>
              <a:rPr lang="fr">
                <a:solidFill>
                  <a:schemeClr val="dk1"/>
                </a:solidFill>
              </a:rPr>
              <a:t> :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u="sng">
                <a:solidFill>
                  <a:schemeClr val="dk1"/>
                </a:solidFill>
              </a:rPr>
              <a:t>Adapter Option</a:t>
            </a:r>
            <a:r>
              <a:rPr lang="fr">
                <a:solidFill>
                  <a:schemeClr val="dk1"/>
                </a:solidFill>
              </a:rPr>
              <a:t>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</a:rPr>
              <a:t>Minimum overlap length = 7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u="sng">
                <a:solidFill>
                  <a:schemeClr val="dk1"/>
                </a:solidFill>
              </a:rPr>
              <a:t>Filter Option</a:t>
            </a:r>
            <a:r>
              <a:rPr lang="fr">
                <a:solidFill>
                  <a:schemeClr val="dk1"/>
                </a:solidFill>
              </a:rPr>
              <a:t>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</a:rPr>
              <a:t>minimum-length=35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u="sng">
                <a:solidFill>
                  <a:schemeClr val="dk1"/>
                </a:solidFill>
              </a:rPr>
              <a:t>Read Modification Options</a:t>
            </a:r>
            <a:r>
              <a:rPr lang="fr">
                <a:solidFill>
                  <a:schemeClr val="dk1"/>
                </a:solidFill>
              </a:rPr>
              <a:t>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</a:rPr>
              <a:t>Quality cutoff=20,20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ésultat de recherche d'images pour &quot;south green&quot;" id="992" name="Google Shape;992;p9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550" y="58528"/>
            <a:ext cx="1678018" cy="381356"/>
          </a:xfrm>
          <a:prstGeom prst="rect">
            <a:avLst/>
          </a:prstGeom>
          <a:noFill/>
          <a:ln>
            <a:noFill/>
          </a:ln>
        </p:spPr>
      </p:pic>
      <p:sp>
        <p:nvSpPr>
          <p:cNvPr id="993" name="Google Shape;993;p94"/>
          <p:cNvSpPr/>
          <p:nvPr/>
        </p:nvSpPr>
        <p:spPr>
          <a:xfrm>
            <a:off x="1881300" y="29248"/>
            <a:ext cx="7262700" cy="525000"/>
          </a:xfrm>
          <a:prstGeom prst="rect">
            <a:avLst/>
          </a:prstGeom>
          <a:solidFill>
            <a:srgbClr val="F79646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"/>
              <a:buFont typeface="Calibri"/>
              <a:buNone/>
            </a:pPr>
            <a:r>
              <a:rPr b="1" lang="fr" sz="3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SNP-CALLING : Workflows</a:t>
            </a:r>
            <a:endParaRPr/>
          </a:p>
        </p:txBody>
      </p:sp>
      <p:sp>
        <p:nvSpPr>
          <p:cNvPr id="994" name="Google Shape;994;p94"/>
          <p:cNvSpPr/>
          <p:nvPr/>
        </p:nvSpPr>
        <p:spPr>
          <a:xfrm>
            <a:off x="7770975" y="58525"/>
            <a:ext cx="1199700" cy="1067400"/>
          </a:xfrm>
          <a:prstGeom prst="ellipse">
            <a:avLst/>
          </a:prstGeom>
          <a:solidFill>
            <a:srgbClr val="351C75"/>
          </a:solidFill>
          <a:ln cap="flat" cmpd="sng" w="1905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300">
                <a:solidFill>
                  <a:schemeClr val="lt1"/>
                </a:solidFill>
                <a:latin typeface="Pacifico"/>
                <a:ea typeface="Pacifico"/>
                <a:cs typeface="Pacifico"/>
                <a:sym typeface="Pacifico"/>
              </a:rPr>
              <a:t>TP</a:t>
            </a:r>
            <a:endParaRPr b="1" sz="3300">
              <a:solidFill>
                <a:schemeClr val="lt1"/>
              </a:solidFill>
              <a:latin typeface="Pacifico"/>
              <a:ea typeface="Pacifico"/>
              <a:cs typeface="Pacifico"/>
              <a:sym typeface="Pacifico"/>
            </a:endParaRPr>
          </a:p>
        </p:txBody>
      </p:sp>
      <p:pic>
        <p:nvPicPr>
          <p:cNvPr id="995" name="Google Shape;995;p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96625" y="1225725"/>
            <a:ext cx="2582326" cy="2052201"/>
          </a:xfrm>
          <a:prstGeom prst="rect">
            <a:avLst/>
          </a:prstGeom>
          <a:noFill/>
          <a:ln>
            <a:noFill/>
          </a:ln>
        </p:spPr>
      </p:pic>
      <p:sp>
        <p:nvSpPr>
          <p:cNvPr id="996" name="Google Shape;996;p94"/>
          <p:cNvSpPr/>
          <p:nvPr/>
        </p:nvSpPr>
        <p:spPr>
          <a:xfrm>
            <a:off x="6583475" y="1566300"/>
            <a:ext cx="2484300" cy="317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97" name="Google Shape;997;p9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8575" y="1208475"/>
            <a:ext cx="5327125" cy="394452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998" name="Google Shape;998;p94"/>
          <p:cNvSpPr txBox="1"/>
          <p:nvPr/>
        </p:nvSpPr>
        <p:spPr>
          <a:xfrm>
            <a:off x="-11112" y="702325"/>
            <a:ext cx="6106500" cy="86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600">
                <a:solidFill>
                  <a:srgbClr val="E69138"/>
                </a:solidFill>
              </a:rPr>
              <a:t>3) </a:t>
            </a:r>
            <a:r>
              <a:rPr b="1" lang="fr" sz="1600">
                <a:solidFill>
                  <a:srgbClr val="E69138"/>
                </a:solidFill>
              </a:rPr>
              <a:t>FastQC : Read Quality reports</a:t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ésultat de recherche d'images pour &quot;south green&quot;" id="1003" name="Google Shape;1003;p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550" y="58528"/>
            <a:ext cx="1678018" cy="381356"/>
          </a:xfrm>
          <a:prstGeom prst="rect">
            <a:avLst/>
          </a:prstGeom>
          <a:noFill/>
          <a:ln>
            <a:noFill/>
          </a:ln>
        </p:spPr>
      </p:pic>
      <p:sp>
        <p:nvSpPr>
          <p:cNvPr id="1004" name="Google Shape;1004;p95"/>
          <p:cNvSpPr/>
          <p:nvPr/>
        </p:nvSpPr>
        <p:spPr>
          <a:xfrm>
            <a:off x="1881300" y="29248"/>
            <a:ext cx="7262700" cy="525000"/>
          </a:xfrm>
          <a:prstGeom prst="rect">
            <a:avLst/>
          </a:prstGeom>
          <a:solidFill>
            <a:srgbClr val="F79646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"/>
              <a:buFont typeface="Calibri"/>
              <a:buNone/>
            </a:pPr>
            <a:r>
              <a:rPr b="1" lang="fr" sz="3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SNP-CALLING : Workflows</a:t>
            </a:r>
            <a:endParaRPr/>
          </a:p>
        </p:txBody>
      </p:sp>
      <p:sp>
        <p:nvSpPr>
          <p:cNvPr id="1005" name="Google Shape;1005;p95"/>
          <p:cNvSpPr/>
          <p:nvPr/>
        </p:nvSpPr>
        <p:spPr>
          <a:xfrm>
            <a:off x="7770975" y="58525"/>
            <a:ext cx="1199700" cy="1067400"/>
          </a:xfrm>
          <a:prstGeom prst="ellipse">
            <a:avLst/>
          </a:prstGeom>
          <a:solidFill>
            <a:srgbClr val="351C75"/>
          </a:solidFill>
          <a:ln cap="flat" cmpd="sng" w="1905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300">
                <a:solidFill>
                  <a:schemeClr val="lt1"/>
                </a:solidFill>
                <a:latin typeface="Pacifico"/>
                <a:ea typeface="Pacifico"/>
                <a:cs typeface="Pacifico"/>
                <a:sym typeface="Pacifico"/>
              </a:rPr>
              <a:t>TP</a:t>
            </a:r>
            <a:endParaRPr b="1" sz="3300">
              <a:solidFill>
                <a:schemeClr val="lt1"/>
              </a:solidFill>
              <a:latin typeface="Pacifico"/>
              <a:ea typeface="Pacifico"/>
              <a:cs typeface="Pacifico"/>
              <a:sym typeface="Pacifico"/>
            </a:endParaRPr>
          </a:p>
        </p:txBody>
      </p:sp>
      <p:pic>
        <p:nvPicPr>
          <p:cNvPr id="1006" name="Google Shape;1006;p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96625" y="1225725"/>
            <a:ext cx="2582326" cy="2052201"/>
          </a:xfrm>
          <a:prstGeom prst="rect">
            <a:avLst/>
          </a:prstGeom>
          <a:noFill/>
          <a:ln>
            <a:noFill/>
          </a:ln>
        </p:spPr>
      </p:pic>
      <p:sp>
        <p:nvSpPr>
          <p:cNvPr id="1007" name="Google Shape;1007;p95"/>
          <p:cNvSpPr/>
          <p:nvPr/>
        </p:nvSpPr>
        <p:spPr>
          <a:xfrm>
            <a:off x="6462975" y="1566300"/>
            <a:ext cx="1320300" cy="690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08" name="Google Shape;1008;p95"/>
          <p:cNvPicPr preferRelativeResize="0"/>
          <p:nvPr/>
        </p:nvPicPr>
        <p:blipFill rotWithShape="1">
          <a:blip r:embed="rId5">
            <a:alphaModFix/>
          </a:blip>
          <a:srcRect b="31238" l="0" r="44407" t="0"/>
          <a:stretch/>
        </p:blipFill>
        <p:spPr>
          <a:xfrm>
            <a:off x="793750" y="1125925"/>
            <a:ext cx="4581622" cy="3931776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009" name="Google Shape;1009;p95"/>
          <p:cNvSpPr txBox="1"/>
          <p:nvPr/>
        </p:nvSpPr>
        <p:spPr>
          <a:xfrm>
            <a:off x="201075" y="659300"/>
            <a:ext cx="6766200" cy="46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rgbClr val="FF9900"/>
                </a:solidFill>
              </a:rPr>
              <a:t>4)  </a:t>
            </a:r>
            <a:r>
              <a:rPr b="1" lang="fr" sz="1800">
                <a:solidFill>
                  <a:srgbClr val="FF9900"/>
                </a:solidFill>
              </a:rPr>
              <a:t>BWA map short reads against reference genome</a:t>
            </a:r>
            <a:endParaRPr sz="1800">
              <a:solidFill>
                <a:srgbClr val="FF99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99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rgbClr val="FF9900"/>
              </a:solidFill>
            </a:endParaRPr>
          </a:p>
        </p:txBody>
      </p:sp>
      <p:sp>
        <p:nvSpPr>
          <p:cNvPr id="1010" name="Google Shape;1010;p95"/>
          <p:cNvSpPr txBox="1"/>
          <p:nvPr/>
        </p:nvSpPr>
        <p:spPr>
          <a:xfrm>
            <a:off x="6791775" y="4581675"/>
            <a:ext cx="2178900" cy="4614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→ Collection de 3 bam</a:t>
            </a:r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ésultat de recherche d'images pour &quot;south green&quot;" id="1015" name="Google Shape;1015;p9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550" y="58528"/>
            <a:ext cx="1678018" cy="381356"/>
          </a:xfrm>
          <a:prstGeom prst="rect">
            <a:avLst/>
          </a:prstGeom>
          <a:noFill/>
          <a:ln>
            <a:noFill/>
          </a:ln>
        </p:spPr>
      </p:pic>
      <p:sp>
        <p:nvSpPr>
          <p:cNvPr id="1016" name="Google Shape;1016;p96"/>
          <p:cNvSpPr/>
          <p:nvPr/>
        </p:nvSpPr>
        <p:spPr>
          <a:xfrm>
            <a:off x="1881300" y="29248"/>
            <a:ext cx="7262700" cy="525000"/>
          </a:xfrm>
          <a:prstGeom prst="rect">
            <a:avLst/>
          </a:prstGeom>
          <a:solidFill>
            <a:srgbClr val="F79646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"/>
              <a:buFont typeface="Calibri"/>
              <a:buNone/>
            </a:pPr>
            <a:r>
              <a:rPr b="1" lang="fr" sz="3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SNP-CALLING : Workflows</a:t>
            </a:r>
            <a:endParaRPr/>
          </a:p>
        </p:txBody>
      </p:sp>
      <p:sp>
        <p:nvSpPr>
          <p:cNvPr id="1017" name="Google Shape;1017;p96"/>
          <p:cNvSpPr/>
          <p:nvPr/>
        </p:nvSpPr>
        <p:spPr>
          <a:xfrm>
            <a:off x="7770975" y="58525"/>
            <a:ext cx="1199700" cy="1067400"/>
          </a:xfrm>
          <a:prstGeom prst="ellipse">
            <a:avLst/>
          </a:prstGeom>
          <a:solidFill>
            <a:srgbClr val="351C75"/>
          </a:solidFill>
          <a:ln cap="flat" cmpd="sng" w="1905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300">
                <a:solidFill>
                  <a:schemeClr val="lt1"/>
                </a:solidFill>
                <a:latin typeface="Pacifico"/>
                <a:ea typeface="Pacifico"/>
                <a:cs typeface="Pacifico"/>
                <a:sym typeface="Pacifico"/>
              </a:rPr>
              <a:t>TP</a:t>
            </a:r>
            <a:endParaRPr b="1" sz="3300">
              <a:solidFill>
                <a:schemeClr val="lt1"/>
              </a:solidFill>
              <a:latin typeface="Pacifico"/>
              <a:ea typeface="Pacifico"/>
              <a:cs typeface="Pacifico"/>
              <a:sym typeface="Pacifico"/>
            </a:endParaRPr>
          </a:p>
        </p:txBody>
      </p:sp>
      <p:pic>
        <p:nvPicPr>
          <p:cNvPr id="1018" name="Google Shape;1018;p96"/>
          <p:cNvPicPr preferRelativeResize="0"/>
          <p:nvPr/>
        </p:nvPicPr>
        <p:blipFill rotWithShape="1">
          <a:blip r:embed="rId4">
            <a:alphaModFix/>
          </a:blip>
          <a:srcRect b="16933" l="84972" r="0" t="26696"/>
          <a:stretch/>
        </p:blipFill>
        <p:spPr>
          <a:xfrm>
            <a:off x="158875" y="717575"/>
            <a:ext cx="1979875" cy="4177726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1019" name="Google Shape;1019;p96"/>
          <p:cNvCxnSpPr>
            <a:stCxn id="1020" idx="1"/>
          </p:cNvCxnSpPr>
          <p:nvPr/>
        </p:nvCxnSpPr>
        <p:spPr>
          <a:xfrm flipH="1">
            <a:off x="936275" y="1527677"/>
            <a:ext cx="1828500" cy="22923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021" name="Google Shape;1021;p9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64775" y="1974150"/>
            <a:ext cx="5495751" cy="2846979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020" name="Google Shape;1020;p9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64775" y="1275154"/>
            <a:ext cx="4123389" cy="505046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022" name="Google Shape;1022;p96"/>
          <p:cNvSpPr txBox="1"/>
          <p:nvPr/>
        </p:nvSpPr>
        <p:spPr>
          <a:xfrm>
            <a:off x="2764775" y="685313"/>
            <a:ext cx="60960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/>
              <a:t>Visualisation du mapping dans Trackster</a:t>
            </a:r>
            <a:endParaRPr sz="160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6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ésultat de recherche d'images pour &quot;south green&quot;" id="1027" name="Google Shape;1027;p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550" y="58528"/>
            <a:ext cx="1678018" cy="381356"/>
          </a:xfrm>
          <a:prstGeom prst="rect">
            <a:avLst/>
          </a:prstGeom>
          <a:noFill/>
          <a:ln>
            <a:noFill/>
          </a:ln>
        </p:spPr>
      </p:pic>
      <p:sp>
        <p:nvSpPr>
          <p:cNvPr id="1028" name="Google Shape;1028;p97"/>
          <p:cNvSpPr/>
          <p:nvPr/>
        </p:nvSpPr>
        <p:spPr>
          <a:xfrm>
            <a:off x="1881300" y="29248"/>
            <a:ext cx="7262700" cy="525000"/>
          </a:xfrm>
          <a:prstGeom prst="rect">
            <a:avLst/>
          </a:prstGeom>
          <a:solidFill>
            <a:srgbClr val="F79646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"/>
              <a:buFont typeface="Calibri"/>
              <a:buNone/>
            </a:pPr>
            <a:r>
              <a:rPr b="1" lang="fr" sz="3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SNP-CALLING : Workflows</a:t>
            </a:r>
            <a:endParaRPr/>
          </a:p>
        </p:txBody>
      </p:sp>
      <p:sp>
        <p:nvSpPr>
          <p:cNvPr id="1029" name="Google Shape;1029;p97"/>
          <p:cNvSpPr/>
          <p:nvPr/>
        </p:nvSpPr>
        <p:spPr>
          <a:xfrm>
            <a:off x="7770975" y="58525"/>
            <a:ext cx="1199700" cy="1067400"/>
          </a:xfrm>
          <a:prstGeom prst="ellipse">
            <a:avLst/>
          </a:prstGeom>
          <a:solidFill>
            <a:srgbClr val="351C75"/>
          </a:solidFill>
          <a:ln cap="flat" cmpd="sng" w="1905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300">
                <a:solidFill>
                  <a:schemeClr val="lt1"/>
                </a:solidFill>
                <a:latin typeface="Pacifico"/>
                <a:ea typeface="Pacifico"/>
                <a:cs typeface="Pacifico"/>
                <a:sym typeface="Pacifico"/>
              </a:rPr>
              <a:t>TP</a:t>
            </a:r>
            <a:endParaRPr b="1" sz="3300">
              <a:solidFill>
                <a:schemeClr val="lt1"/>
              </a:solidFill>
              <a:latin typeface="Pacifico"/>
              <a:ea typeface="Pacifico"/>
              <a:cs typeface="Pacifico"/>
              <a:sym typeface="Pacifico"/>
            </a:endParaRPr>
          </a:p>
        </p:txBody>
      </p:sp>
      <p:pic>
        <p:nvPicPr>
          <p:cNvPr id="1030" name="Google Shape;1030;p97"/>
          <p:cNvPicPr preferRelativeResize="0"/>
          <p:nvPr/>
        </p:nvPicPr>
        <p:blipFill rotWithShape="1">
          <a:blip r:embed="rId4">
            <a:alphaModFix/>
          </a:blip>
          <a:srcRect b="16933" l="84972" r="0" t="26696"/>
          <a:stretch/>
        </p:blipFill>
        <p:spPr>
          <a:xfrm>
            <a:off x="158875" y="717575"/>
            <a:ext cx="1979875" cy="4177726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1031" name="Google Shape;1031;p97"/>
          <p:cNvCxnSpPr/>
          <p:nvPr/>
        </p:nvCxnSpPr>
        <p:spPr>
          <a:xfrm flipH="1">
            <a:off x="1562600" y="2927925"/>
            <a:ext cx="2063700" cy="11628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032" name="Google Shape;1032;p9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28675" y="1236425"/>
            <a:ext cx="6541999" cy="285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033" name="Google Shape;1033;p97"/>
          <p:cNvSpPr txBox="1"/>
          <p:nvPr/>
        </p:nvSpPr>
        <p:spPr>
          <a:xfrm>
            <a:off x="2764775" y="685313"/>
            <a:ext cx="60960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/>
              <a:t>Données statistiques du mapping dans bam.iobio.io</a:t>
            </a:r>
            <a:endParaRPr sz="160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8" name="Google Shape;1038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241288"/>
            <a:ext cx="6844300" cy="290220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Résultat de recherche d'images pour &quot;south green&quot;" id="1039" name="Google Shape;1039;p9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6550" y="58528"/>
            <a:ext cx="1678018" cy="381356"/>
          </a:xfrm>
          <a:prstGeom prst="rect">
            <a:avLst/>
          </a:prstGeom>
          <a:noFill/>
          <a:ln>
            <a:noFill/>
          </a:ln>
        </p:spPr>
      </p:pic>
      <p:sp>
        <p:nvSpPr>
          <p:cNvPr id="1040" name="Google Shape;1040;p98"/>
          <p:cNvSpPr/>
          <p:nvPr/>
        </p:nvSpPr>
        <p:spPr>
          <a:xfrm>
            <a:off x="1881300" y="29248"/>
            <a:ext cx="7262700" cy="525000"/>
          </a:xfrm>
          <a:prstGeom prst="rect">
            <a:avLst/>
          </a:prstGeom>
          <a:solidFill>
            <a:srgbClr val="F79646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"/>
              <a:buFont typeface="Calibri"/>
              <a:buNone/>
            </a:pPr>
            <a:r>
              <a:rPr b="1" lang="fr" sz="3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SNP-CALLING : Workflows</a:t>
            </a:r>
            <a:endParaRPr/>
          </a:p>
        </p:txBody>
      </p:sp>
      <p:sp>
        <p:nvSpPr>
          <p:cNvPr id="1041" name="Google Shape;1041;p98"/>
          <p:cNvSpPr/>
          <p:nvPr/>
        </p:nvSpPr>
        <p:spPr>
          <a:xfrm>
            <a:off x="7770975" y="58525"/>
            <a:ext cx="1199700" cy="1067400"/>
          </a:xfrm>
          <a:prstGeom prst="ellipse">
            <a:avLst/>
          </a:prstGeom>
          <a:solidFill>
            <a:srgbClr val="351C75"/>
          </a:solidFill>
          <a:ln cap="flat" cmpd="sng" w="1905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300">
                <a:solidFill>
                  <a:schemeClr val="lt1"/>
                </a:solidFill>
                <a:latin typeface="Pacifico"/>
                <a:ea typeface="Pacifico"/>
                <a:cs typeface="Pacifico"/>
                <a:sym typeface="Pacifico"/>
              </a:rPr>
              <a:t>TP</a:t>
            </a:r>
            <a:endParaRPr b="1" sz="3300">
              <a:solidFill>
                <a:schemeClr val="lt1"/>
              </a:solidFill>
              <a:latin typeface="Pacifico"/>
              <a:ea typeface="Pacifico"/>
              <a:cs typeface="Pacifico"/>
              <a:sym typeface="Pacifico"/>
            </a:endParaRPr>
          </a:p>
        </p:txBody>
      </p:sp>
      <p:pic>
        <p:nvPicPr>
          <p:cNvPr id="1042" name="Google Shape;1042;p9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96625" y="1225725"/>
            <a:ext cx="2582326" cy="2052201"/>
          </a:xfrm>
          <a:prstGeom prst="rect">
            <a:avLst/>
          </a:prstGeom>
          <a:noFill/>
          <a:ln>
            <a:noFill/>
          </a:ln>
        </p:spPr>
      </p:pic>
      <p:sp>
        <p:nvSpPr>
          <p:cNvPr id="1043" name="Google Shape;1043;p98"/>
          <p:cNvSpPr/>
          <p:nvPr/>
        </p:nvSpPr>
        <p:spPr>
          <a:xfrm>
            <a:off x="6504875" y="1945950"/>
            <a:ext cx="1320300" cy="690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4" name="Google Shape;1044;p98"/>
          <p:cNvSpPr txBox="1"/>
          <p:nvPr/>
        </p:nvSpPr>
        <p:spPr>
          <a:xfrm>
            <a:off x="6967275" y="3949400"/>
            <a:ext cx="2003100" cy="6015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→ Collection de </a:t>
            </a:r>
            <a:r>
              <a:rPr lang="fr"/>
              <a:t>3 </a:t>
            </a:r>
            <a:r>
              <a:rPr lang="fr"/>
              <a:t>bam ordonnés</a:t>
            </a:r>
            <a:endParaRPr/>
          </a:p>
        </p:txBody>
      </p:sp>
      <p:sp>
        <p:nvSpPr>
          <p:cNvPr id="1045" name="Google Shape;1045;p98"/>
          <p:cNvSpPr txBox="1"/>
          <p:nvPr/>
        </p:nvSpPr>
        <p:spPr>
          <a:xfrm>
            <a:off x="201075" y="659300"/>
            <a:ext cx="6766200" cy="16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rgbClr val="FF9900"/>
                </a:solidFill>
              </a:rPr>
              <a:t>5</a:t>
            </a:r>
            <a:r>
              <a:rPr b="1" lang="fr" sz="1800">
                <a:solidFill>
                  <a:srgbClr val="FF9900"/>
                </a:solidFill>
              </a:rPr>
              <a:t>)  SortSAM : </a:t>
            </a:r>
            <a:r>
              <a:rPr b="1" lang="fr" sz="1800">
                <a:solidFill>
                  <a:srgbClr val="FF9900"/>
                </a:solidFill>
              </a:rPr>
              <a:t>sort SAM/BAM dataset</a:t>
            </a:r>
            <a:endParaRPr b="1" sz="1800">
              <a:solidFill>
                <a:srgbClr val="FF99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99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/>
              <a:t>Paramètres :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Sort order = coordinate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Select validation Stringency = SIlent</a:t>
            </a:r>
            <a:endParaRPr i="1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" name="Google Shape;330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4313" y="514866"/>
            <a:ext cx="5934152" cy="399947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ésultat de recherche d'images pour &quot;south green&quot;" id="331" name="Google Shape;331;p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79700" y="104006"/>
            <a:ext cx="2441350" cy="55484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3575" y="4816078"/>
            <a:ext cx="471488" cy="17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44493" y="4751032"/>
            <a:ext cx="457200" cy="27295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4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961123" y="4751775"/>
            <a:ext cx="585788" cy="271463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4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806340" y="4766063"/>
            <a:ext cx="478631" cy="242888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4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544402" y="4683960"/>
            <a:ext cx="457200" cy="40709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4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261032" y="4698300"/>
            <a:ext cx="360384" cy="4071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ésultat de recherche d'images pour &quot;diade logo&quot;" id="338" name="Google Shape;338;p45" title="http://www.diade-research.fr/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880846" y="4749722"/>
            <a:ext cx="457200" cy="32146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45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314106" y="4816125"/>
            <a:ext cx="528638" cy="285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ésultat de recherche d'images pour &quot;ipme logo&quot;" id="340" name="Google Shape;340;p45" title="http://www.umontpellier.fr/recherche/unites-de-recherche/interactions-plante-microorganismes-environnement-ipme-umr-186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597476" y="4816069"/>
            <a:ext cx="457200" cy="2571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ésultat de recherche d'images pour &quot;MIVEGEC logo&quot;" id="341" name="Google Shape;341;p45" title="http://www.umontpellier.fr/recherche/unites-de-recherche/maladies-infectieuses-et-vecteurs-ecologie-genetique-evolution-et-controle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7102173" y="4726772"/>
            <a:ext cx="457200" cy="32146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45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7818804" y="4765564"/>
            <a:ext cx="585788" cy="28981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45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8664021" y="4696834"/>
            <a:ext cx="381350" cy="381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9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ésultat de recherche d'images pour &quot;south green&quot;" id="1050" name="Google Shape;1050;p9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550" y="58528"/>
            <a:ext cx="1678018" cy="381356"/>
          </a:xfrm>
          <a:prstGeom prst="rect">
            <a:avLst/>
          </a:prstGeom>
          <a:noFill/>
          <a:ln>
            <a:noFill/>
          </a:ln>
        </p:spPr>
      </p:pic>
      <p:sp>
        <p:nvSpPr>
          <p:cNvPr id="1051" name="Google Shape;1051;p99"/>
          <p:cNvSpPr/>
          <p:nvPr/>
        </p:nvSpPr>
        <p:spPr>
          <a:xfrm>
            <a:off x="1881300" y="29248"/>
            <a:ext cx="7262700" cy="525000"/>
          </a:xfrm>
          <a:prstGeom prst="rect">
            <a:avLst/>
          </a:prstGeom>
          <a:solidFill>
            <a:srgbClr val="F79646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"/>
              <a:buFont typeface="Calibri"/>
              <a:buNone/>
            </a:pPr>
            <a:r>
              <a:rPr b="1" lang="fr" sz="3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SNP-CALLING : Workflows</a:t>
            </a:r>
            <a:endParaRPr/>
          </a:p>
        </p:txBody>
      </p:sp>
      <p:sp>
        <p:nvSpPr>
          <p:cNvPr id="1052" name="Google Shape;1052;p99"/>
          <p:cNvSpPr/>
          <p:nvPr/>
        </p:nvSpPr>
        <p:spPr>
          <a:xfrm>
            <a:off x="7770975" y="58525"/>
            <a:ext cx="1199700" cy="1067400"/>
          </a:xfrm>
          <a:prstGeom prst="ellipse">
            <a:avLst/>
          </a:prstGeom>
          <a:solidFill>
            <a:srgbClr val="351C75"/>
          </a:solidFill>
          <a:ln cap="flat" cmpd="sng" w="1905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300">
                <a:solidFill>
                  <a:schemeClr val="lt1"/>
                </a:solidFill>
                <a:latin typeface="Pacifico"/>
                <a:ea typeface="Pacifico"/>
                <a:cs typeface="Pacifico"/>
                <a:sym typeface="Pacifico"/>
              </a:rPr>
              <a:t>TP</a:t>
            </a:r>
            <a:endParaRPr b="1" sz="3300">
              <a:solidFill>
                <a:schemeClr val="lt1"/>
              </a:solidFill>
              <a:latin typeface="Pacifico"/>
              <a:ea typeface="Pacifico"/>
              <a:cs typeface="Pacifico"/>
              <a:sym typeface="Pacifico"/>
            </a:endParaRPr>
          </a:p>
        </p:txBody>
      </p:sp>
      <p:pic>
        <p:nvPicPr>
          <p:cNvPr id="1053" name="Google Shape;1053;p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96625" y="1225725"/>
            <a:ext cx="2582326" cy="2052201"/>
          </a:xfrm>
          <a:prstGeom prst="rect">
            <a:avLst/>
          </a:prstGeom>
          <a:noFill/>
          <a:ln>
            <a:noFill/>
          </a:ln>
        </p:spPr>
      </p:pic>
      <p:sp>
        <p:nvSpPr>
          <p:cNvPr id="1054" name="Google Shape;1054;p99"/>
          <p:cNvSpPr/>
          <p:nvPr/>
        </p:nvSpPr>
        <p:spPr>
          <a:xfrm>
            <a:off x="6504875" y="2250750"/>
            <a:ext cx="1320300" cy="750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55" name="Google Shape;1055;p99"/>
          <p:cNvPicPr preferRelativeResize="0"/>
          <p:nvPr/>
        </p:nvPicPr>
        <p:blipFill rotWithShape="1">
          <a:blip r:embed="rId5">
            <a:alphaModFix/>
          </a:blip>
          <a:srcRect b="0" l="0" r="12717" t="0"/>
          <a:stretch/>
        </p:blipFill>
        <p:spPr>
          <a:xfrm>
            <a:off x="533400" y="1125925"/>
            <a:ext cx="4069030" cy="4017576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056" name="Google Shape;1056;p99"/>
          <p:cNvSpPr txBox="1"/>
          <p:nvPr/>
        </p:nvSpPr>
        <p:spPr>
          <a:xfrm>
            <a:off x="6182325" y="4581675"/>
            <a:ext cx="2788200" cy="4614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→ Collection de 3 bam finaux</a:t>
            </a:r>
            <a:endParaRPr/>
          </a:p>
        </p:txBody>
      </p:sp>
      <p:sp>
        <p:nvSpPr>
          <p:cNvPr id="1057" name="Google Shape;1057;p99"/>
          <p:cNvSpPr txBox="1"/>
          <p:nvPr/>
        </p:nvSpPr>
        <p:spPr>
          <a:xfrm>
            <a:off x="201075" y="659300"/>
            <a:ext cx="6766200" cy="16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rgbClr val="FF9900"/>
                </a:solidFill>
              </a:rPr>
              <a:t>6</a:t>
            </a:r>
            <a:r>
              <a:rPr b="1" lang="fr" sz="1800">
                <a:solidFill>
                  <a:srgbClr val="FF9900"/>
                </a:solidFill>
              </a:rPr>
              <a:t>)  Samtools view : </a:t>
            </a:r>
            <a:r>
              <a:rPr b="1" lang="fr" sz="1800">
                <a:solidFill>
                  <a:srgbClr val="FF9900"/>
                </a:solidFill>
              </a:rPr>
              <a:t>reformat, filter, or subsample</a:t>
            </a:r>
            <a:endParaRPr b="1" sz="1800">
              <a:solidFill>
                <a:srgbClr val="FF99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99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1058" name="Google Shape;1058;p99"/>
          <p:cNvSpPr txBox="1"/>
          <p:nvPr/>
        </p:nvSpPr>
        <p:spPr>
          <a:xfrm>
            <a:off x="6050025" y="3277925"/>
            <a:ext cx="3052800" cy="12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chemeClr val="dk1"/>
                </a:solidFill>
              </a:rPr>
              <a:t>Paramètres :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</a:rPr>
              <a:t>Output Type = BAM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</a:rPr>
              <a:t>Require that these flags are set = read is mapped in a proper pair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00"/>
          <p:cNvSpPr txBox="1"/>
          <p:nvPr/>
        </p:nvSpPr>
        <p:spPr>
          <a:xfrm>
            <a:off x="201075" y="659300"/>
            <a:ext cx="7313100" cy="16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rgbClr val="FF9900"/>
                </a:solidFill>
              </a:rPr>
              <a:t>7</a:t>
            </a:r>
            <a:r>
              <a:rPr b="1" lang="fr" sz="1800">
                <a:solidFill>
                  <a:srgbClr val="FF9900"/>
                </a:solidFill>
              </a:rPr>
              <a:t>)  Samtools Flagstat : </a:t>
            </a:r>
            <a:r>
              <a:rPr b="1" lang="fr" sz="1800">
                <a:solidFill>
                  <a:srgbClr val="FF9900"/>
                </a:solidFill>
              </a:rPr>
              <a:t>tabulate descriptive stats for BAM dataset</a:t>
            </a:r>
            <a:endParaRPr b="1" sz="1800">
              <a:solidFill>
                <a:srgbClr val="FF99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pic>
        <p:nvPicPr>
          <p:cNvPr id="1064" name="Google Shape;1064;p100"/>
          <p:cNvPicPr preferRelativeResize="0"/>
          <p:nvPr/>
        </p:nvPicPr>
        <p:blipFill rotWithShape="1">
          <a:blip r:embed="rId3">
            <a:alphaModFix/>
          </a:blip>
          <a:srcRect b="72184" l="0" r="15347" t="0"/>
          <a:stretch/>
        </p:blipFill>
        <p:spPr>
          <a:xfrm>
            <a:off x="152400" y="1240050"/>
            <a:ext cx="6017674" cy="97467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Résultat de recherche d'images pour &quot;south green&quot;" id="1065" name="Google Shape;1065;p10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6550" y="58528"/>
            <a:ext cx="1678018" cy="381356"/>
          </a:xfrm>
          <a:prstGeom prst="rect">
            <a:avLst/>
          </a:prstGeom>
          <a:noFill/>
          <a:ln>
            <a:noFill/>
          </a:ln>
        </p:spPr>
      </p:pic>
      <p:sp>
        <p:nvSpPr>
          <p:cNvPr id="1066" name="Google Shape;1066;p100"/>
          <p:cNvSpPr/>
          <p:nvPr/>
        </p:nvSpPr>
        <p:spPr>
          <a:xfrm>
            <a:off x="1881300" y="29248"/>
            <a:ext cx="7262700" cy="525000"/>
          </a:xfrm>
          <a:prstGeom prst="rect">
            <a:avLst/>
          </a:prstGeom>
          <a:solidFill>
            <a:srgbClr val="F79646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"/>
              <a:buFont typeface="Calibri"/>
              <a:buNone/>
            </a:pPr>
            <a:r>
              <a:rPr b="1" lang="fr" sz="3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SNP-CALLING : Workflows</a:t>
            </a:r>
            <a:endParaRPr/>
          </a:p>
        </p:txBody>
      </p:sp>
      <p:sp>
        <p:nvSpPr>
          <p:cNvPr id="1067" name="Google Shape;1067;p100"/>
          <p:cNvSpPr/>
          <p:nvPr/>
        </p:nvSpPr>
        <p:spPr>
          <a:xfrm>
            <a:off x="7770975" y="58525"/>
            <a:ext cx="1199700" cy="1067400"/>
          </a:xfrm>
          <a:prstGeom prst="ellipse">
            <a:avLst/>
          </a:prstGeom>
          <a:solidFill>
            <a:srgbClr val="351C75"/>
          </a:solidFill>
          <a:ln cap="flat" cmpd="sng" w="1905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300">
                <a:solidFill>
                  <a:schemeClr val="lt1"/>
                </a:solidFill>
                <a:latin typeface="Pacifico"/>
                <a:ea typeface="Pacifico"/>
                <a:cs typeface="Pacifico"/>
                <a:sym typeface="Pacifico"/>
              </a:rPr>
              <a:t>TP</a:t>
            </a:r>
            <a:endParaRPr b="1" sz="3300">
              <a:solidFill>
                <a:schemeClr val="lt1"/>
              </a:solidFill>
              <a:latin typeface="Pacifico"/>
              <a:ea typeface="Pacifico"/>
              <a:cs typeface="Pacifico"/>
              <a:sym typeface="Pacifico"/>
            </a:endParaRPr>
          </a:p>
        </p:txBody>
      </p:sp>
      <p:pic>
        <p:nvPicPr>
          <p:cNvPr id="1068" name="Google Shape;1068;p1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96625" y="1225725"/>
            <a:ext cx="2582326" cy="2052201"/>
          </a:xfrm>
          <a:prstGeom prst="rect">
            <a:avLst/>
          </a:prstGeom>
          <a:noFill/>
          <a:ln>
            <a:noFill/>
          </a:ln>
        </p:spPr>
      </p:pic>
      <p:sp>
        <p:nvSpPr>
          <p:cNvPr id="1069" name="Google Shape;1069;p100"/>
          <p:cNvSpPr/>
          <p:nvPr/>
        </p:nvSpPr>
        <p:spPr>
          <a:xfrm>
            <a:off x="6504875" y="2620000"/>
            <a:ext cx="2390700" cy="657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70" name="Google Shape;1070;p1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2913" y="2296700"/>
            <a:ext cx="5076650" cy="281187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ésultat de recherche d'images pour &quot;south green&quot;" id="1075" name="Google Shape;1075;p10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550" y="58528"/>
            <a:ext cx="1678018" cy="381356"/>
          </a:xfrm>
          <a:prstGeom prst="rect">
            <a:avLst/>
          </a:prstGeom>
          <a:noFill/>
          <a:ln>
            <a:noFill/>
          </a:ln>
        </p:spPr>
      </p:pic>
      <p:sp>
        <p:nvSpPr>
          <p:cNvPr id="1076" name="Google Shape;1076;p101"/>
          <p:cNvSpPr/>
          <p:nvPr/>
        </p:nvSpPr>
        <p:spPr>
          <a:xfrm>
            <a:off x="1881300" y="29248"/>
            <a:ext cx="7262700" cy="525000"/>
          </a:xfrm>
          <a:prstGeom prst="rect">
            <a:avLst/>
          </a:prstGeom>
          <a:solidFill>
            <a:srgbClr val="F79646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"/>
              <a:buFont typeface="Calibri"/>
              <a:buNone/>
            </a:pPr>
            <a:r>
              <a:rPr b="1" lang="fr" sz="3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SNP-CALLING : Workflows</a:t>
            </a:r>
            <a:endParaRPr/>
          </a:p>
        </p:txBody>
      </p:sp>
      <p:sp>
        <p:nvSpPr>
          <p:cNvPr id="1077" name="Google Shape;1077;p101"/>
          <p:cNvSpPr/>
          <p:nvPr/>
        </p:nvSpPr>
        <p:spPr>
          <a:xfrm>
            <a:off x="7770975" y="58525"/>
            <a:ext cx="1199700" cy="1067400"/>
          </a:xfrm>
          <a:prstGeom prst="ellipse">
            <a:avLst/>
          </a:prstGeom>
          <a:solidFill>
            <a:srgbClr val="351C75"/>
          </a:solidFill>
          <a:ln cap="flat" cmpd="sng" w="1905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300">
                <a:solidFill>
                  <a:schemeClr val="lt1"/>
                </a:solidFill>
                <a:latin typeface="Pacifico"/>
                <a:ea typeface="Pacifico"/>
                <a:cs typeface="Pacifico"/>
                <a:sym typeface="Pacifico"/>
              </a:rPr>
              <a:t>TP</a:t>
            </a:r>
            <a:endParaRPr b="1" sz="3300">
              <a:solidFill>
                <a:schemeClr val="lt1"/>
              </a:solidFill>
              <a:latin typeface="Pacifico"/>
              <a:ea typeface="Pacifico"/>
              <a:cs typeface="Pacifico"/>
              <a:sym typeface="Pacifico"/>
            </a:endParaRPr>
          </a:p>
        </p:txBody>
      </p:sp>
      <p:sp>
        <p:nvSpPr>
          <p:cNvPr id="1078" name="Google Shape;1078;p101"/>
          <p:cNvSpPr txBox="1"/>
          <p:nvPr/>
        </p:nvSpPr>
        <p:spPr>
          <a:xfrm>
            <a:off x="304125" y="1034975"/>
            <a:ext cx="3728100" cy="106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2400"/>
              <a:buAutoNum type="arabicParenR"/>
            </a:pPr>
            <a:r>
              <a:rPr b="1" lang="fr" sz="2400">
                <a:solidFill>
                  <a:srgbClr val="FF9900"/>
                </a:solidFill>
              </a:rPr>
              <a:t>CONSTRUISEZ </a:t>
            </a:r>
            <a:endParaRPr b="1" sz="2400">
              <a:solidFill>
                <a:srgbClr val="FF9900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400">
                <a:solidFill>
                  <a:srgbClr val="FF9900"/>
                </a:solidFill>
              </a:rPr>
              <a:t>LE WORKFLOW</a:t>
            </a:r>
            <a:endParaRPr b="1" sz="2400">
              <a:solidFill>
                <a:srgbClr val="FF9900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400">
                <a:solidFill>
                  <a:srgbClr val="FF9900"/>
                </a:solidFill>
              </a:rPr>
              <a:t>MAPPING</a:t>
            </a:r>
            <a:endParaRPr b="1" sz="2400">
              <a:solidFill>
                <a:srgbClr val="FF99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79" name="Google Shape;1079;p1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37625" y="1355500"/>
            <a:ext cx="3594601" cy="285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0" name="Google Shape;1080;p10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3186350"/>
            <a:ext cx="2771693" cy="18047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5" name="Google Shape;1085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23300"/>
            <a:ext cx="8099076" cy="44378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ésultat de recherche d'images pour &quot;south green&quot;" id="1086" name="Google Shape;1086;p10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6550" y="58528"/>
            <a:ext cx="1678018" cy="381356"/>
          </a:xfrm>
          <a:prstGeom prst="rect">
            <a:avLst/>
          </a:prstGeom>
          <a:noFill/>
          <a:ln>
            <a:noFill/>
          </a:ln>
        </p:spPr>
      </p:pic>
      <p:sp>
        <p:nvSpPr>
          <p:cNvPr id="1087" name="Google Shape;1087;p102"/>
          <p:cNvSpPr/>
          <p:nvPr/>
        </p:nvSpPr>
        <p:spPr>
          <a:xfrm>
            <a:off x="1881300" y="29248"/>
            <a:ext cx="7262700" cy="525000"/>
          </a:xfrm>
          <a:prstGeom prst="rect">
            <a:avLst/>
          </a:prstGeom>
          <a:solidFill>
            <a:srgbClr val="F79646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"/>
              <a:buFont typeface="Calibri"/>
              <a:buNone/>
            </a:pPr>
            <a:r>
              <a:rPr b="1" lang="fr" sz="3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SNP-CALLING : Workflows</a:t>
            </a:r>
            <a:endParaRPr/>
          </a:p>
        </p:txBody>
      </p:sp>
      <p:sp>
        <p:nvSpPr>
          <p:cNvPr id="1088" name="Google Shape;1088;p102"/>
          <p:cNvSpPr/>
          <p:nvPr/>
        </p:nvSpPr>
        <p:spPr>
          <a:xfrm>
            <a:off x="7770975" y="58525"/>
            <a:ext cx="1199700" cy="1067400"/>
          </a:xfrm>
          <a:prstGeom prst="ellipse">
            <a:avLst/>
          </a:prstGeom>
          <a:solidFill>
            <a:srgbClr val="351C75"/>
          </a:solidFill>
          <a:ln cap="flat" cmpd="sng" w="1905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300">
                <a:solidFill>
                  <a:schemeClr val="lt1"/>
                </a:solidFill>
                <a:latin typeface="Pacifico"/>
                <a:ea typeface="Pacifico"/>
                <a:cs typeface="Pacifico"/>
                <a:sym typeface="Pacifico"/>
              </a:rPr>
              <a:t>TP</a:t>
            </a:r>
            <a:endParaRPr b="1" sz="3300">
              <a:solidFill>
                <a:schemeClr val="lt1"/>
              </a:solidFill>
              <a:latin typeface="Pacifico"/>
              <a:ea typeface="Pacifico"/>
              <a:cs typeface="Pacifico"/>
              <a:sym typeface="Pacifico"/>
            </a:endParaRPr>
          </a:p>
        </p:txBody>
      </p:sp>
      <p:sp>
        <p:nvSpPr>
          <p:cNvPr id="1089" name="Google Shape;1089;p102"/>
          <p:cNvSpPr txBox="1"/>
          <p:nvPr/>
        </p:nvSpPr>
        <p:spPr>
          <a:xfrm>
            <a:off x="6113775" y="1482300"/>
            <a:ext cx="2856900" cy="712500"/>
          </a:xfrm>
          <a:prstGeom prst="rect">
            <a:avLst/>
          </a:prstGeom>
          <a:solidFill>
            <a:srgbClr val="FFFF00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fr"/>
              <a:t>Données partagées → WF</a:t>
            </a:r>
            <a:endParaRPr b="1"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FF0000"/>
                </a:solidFill>
              </a:rPr>
              <a:t>“</a:t>
            </a:r>
            <a:r>
              <a:rPr b="1" lang="fr">
                <a:solidFill>
                  <a:srgbClr val="FF0000"/>
                </a:solidFill>
              </a:rPr>
              <a:t>SNPCalling - mapping - multi”</a:t>
            </a:r>
            <a:endParaRPr b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ésultat de recherche d'images pour &quot;south green&quot;" id="1094" name="Google Shape;1094;p10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550" y="58528"/>
            <a:ext cx="1678018" cy="381356"/>
          </a:xfrm>
          <a:prstGeom prst="rect">
            <a:avLst/>
          </a:prstGeom>
          <a:noFill/>
          <a:ln>
            <a:noFill/>
          </a:ln>
        </p:spPr>
      </p:pic>
      <p:sp>
        <p:nvSpPr>
          <p:cNvPr id="1095" name="Google Shape;1095;p103"/>
          <p:cNvSpPr/>
          <p:nvPr/>
        </p:nvSpPr>
        <p:spPr>
          <a:xfrm>
            <a:off x="1881300" y="29248"/>
            <a:ext cx="7262700" cy="525000"/>
          </a:xfrm>
          <a:prstGeom prst="rect">
            <a:avLst/>
          </a:prstGeom>
          <a:solidFill>
            <a:srgbClr val="F79646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"/>
              <a:buFont typeface="Calibri"/>
              <a:buNone/>
            </a:pPr>
            <a:r>
              <a:rPr b="1" lang="fr" sz="3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Galaxy : Workflows</a:t>
            </a:r>
            <a:endParaRPr/>
          </a:p>
        </p:txBody>
      </p:sp>
      <p:sp>
        <p:nvSpPr>
          <p:cNvPr id="1096" name="Google Shape;1096;p103"/>
          <p:cNvSpPr txBox="1"/>
          <p:nvPr/>
        </p:nvSpPr>
        <p:spPr>
          <a:xfrm>
            <a:off x="155725" y="554250"/>
            <a:ext cx="8132100" cy="4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fr" sz="1600">
                <a:solidFill>
                  <a:schemeClr val="dk1"/>
                </a:solidFill>
              </a:rPr>
              <a:t>Pour lancer un WORKFLOW on peut :</a:t>
            </a:r>
            <a:endParaRPr b="1" sz="16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b="1" lang="fr" sz="1600">
                <a:solidFill>
                  <a:schemeClr val="dk1"/>
                </a:solidFill>
              </a:rPr>
              <a:t>L’extraire</a:t>
            </a:r>
            <a:r>
              <a:rPr b="1" lang="fr" sz="1600">
                <a:solidFill>
                  <a:schemeClr val="dk1"/>
                </a:solidFill>
              </a:rPr>
              <a:t> de l'historique </a:t>
            </a:r>
            <a:r>
              <a:rPr lang="fr" sz="1600">
                <a:solidFill>
                  <a:schemeClr val="dk1"/>
                </a:solidFill>
              </a:rPr>
              <a:t>après avoir lancé tous les outils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b="1" lang="fr" sz="1600">
                <a:solidFill>
                  <a:schemeClr val="dk1"/>
                </a:solidFill>
              </a:rPr>
              <a:t>Le c</a:t>
            </a:r>
            <a:r>
              <a:rPr b="1" lang="fr" sz="1600">
                <a:solidFill>
                  <a:schemeClr val="dk1"/>
                </a:solidFill>
              </a:rPr>
              <a:t>onstruire manuellement </a:t>
            </a:r>
            <a:r>
              <a:rPr lang="fr" sz="1600">
                <a:solidFill>
                  <a:schemeClr val="dk1"/>
                </a:solidFill>
              </a:rPr>
              <a:t>avec le canva</a:t>
            </a:r>
            <a:endParaRPr sz="16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b="1" lang="fr" sz="1600">
                <a:solidFill>
                  <a:schemeClr val="dk1"/>
                </a:solidFill>
              </a:rPr>
              <a:t>L’i</a:t>
            </a:r>
            <a:r>
              <a:rPr b="1" lang="fr" sz="1600">
                <a:solidFill>
                  <a:schemeClr val="dk1"/>
                </a:solidFill>
              </a:rPr>
              <a:t>mporter</a:t>
            </a:r>
            <a:r>
              <a:rPr lang="fr" sz="1600">
                <a:solidFill>
                  <a:schemeClr val="dk1"/>
                </a:solidFill>
              </a:rPr>
              <a:t> depuis les données partagées</a:t>
            </a:r>
            <a:endParaRPr sz="1600">
              <a:solidFill>
                <a:schemeClr val="dk1"/>
              </a:solidFill>
            </a:endParaRPr>
          </a:p>
        </p:txBody>
      </p:sp>
      <p:pic>
        <p:nvPicPr>
          <p:cNvPr id="1097" name="Google Shape;1097;p103"/>
          <p:cNvPicPr preferRelativeResize="0"/>
          <p:nvPr/>
        </p:nvPicPr>
        <p:blipFill rotWithShape="1">
          <a:blip r:embed="rId4">
            <a:alphaModFix/>
          </a:blip>
          <a:srcRect b="39000" l="83068" r="0" t="18840"/>
          <a:stretch/>
        </p:blipFill>
        <p:spPr>
          <a:xfrm>
            <a:off x="6444225" y="638050"/>
            <a:ext cx="2514127" cy="3557376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1098" name="Google Shape;1098;p103"/>
          <p:cNvCxnSpPr>
            <a:endCxn id="1097" idx="1"/>
          </p:cNvCxnSpPr>
          <p:nvPr/>
        </p:nvCxnSpPr>
        <p:spPr>
          <a:xfrm>
            <a:off x="4550925" y="1936738"/>
            <a:ext cx="1893300" cy="4800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099" name="Google Shape;1099;p10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94696" y="3742025"/>
            <a:ext cx="1678025" cy="1157259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1100" name="Google Shape;1100;p103"/>
          <p:cNvCxnSpPr>
            <a:endCxn id="1099" idx="1"/>
          </p:cNvCxnSpPr>
          <p:nvPr/>
        </p:nvCxnSpPr>
        <p:spPr>
          <a:xfrm>
            <a:off x="2381296" y="3778254"/>
            <a:ext cx="1613400" cy="5424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01" name="Google Shape;1101;p103"/>
          <p:cNvCxnSpPr>
            <a:stCxn id="1099" idx="3"/>
          </p:cNvCxnSpPr>
          <p:nvPr/>
        </p:nvCxnSpPr>
        <p:spPr>
          <a:xfrm>
            <a:off x="5672721" y="4320654"/>
            <a:ext cx="865800" cy="3669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02" name="Google Shape;1102;p103"/>
          <p:cNvSpPr txBox="1"/>
          <p:nvPr/>
        </p:nvSpPr>
        <p:spPr>
          <a:xfrm>
            <a:off x="6610200" y="4432650"/>
            <a:ext cx="19905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Dans vos Workflows personnels !</a:t>
            </a:r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ésultat de recherche d'images pour &quot;south green&quot;" id="1107" name="Google Shape;1107;p10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550" y="58528"/>
            <a:ext cx="1678018" cy="381356"/>
          </a:xfrm>
          <a:prstGeom prst="rect">
            <a:avLst/>
          </a:prstGeom>
          <a:noFill/>
          <a:ln>
            <a:noFill/>
          </a:ln>
        </p:spPr>
      </p:pic>
      <p:sp>
        <p:nvSpPr>
          <p:cNvPr id="1108" name="Google Shape;1108;p104"/>
          <p:cNvSpPr/>
          <p:nvPr/>
        </p:nvSpPr>
        <p:spPr>
          <a:xfrm>
            <a:off x="1881300" y="29248"/>
            <a:ext cx="7262700" cy="525000"/>
          </a:xfrm>
          <a:prstGeom prst="rect">
            <a:avLst/>
          </a:prstGeom>
          <a:solidFill>
            <a:srgbClr val="F79646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"/>
              <a:buFont typeface="Calibri"/>
              <a:buNone/>
            </a:pPr>
            <a:r>
              <a:rPr b="1" lang="fr" sz="3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SNP-CALLING : Workflows</a:t>
            </a:r>
            <a:endParaRPr/>
          </a:p>
        </p:txBody>
      </p:sp>
      <p:sp>
        <p:nvSpPr>
          <p:cNvPr id="1109" name="Google Shape;1109;p104"/>
          <p:cNvSpPr/>
          <p:nvPr/>
        </p:nvSpPr>
        <p:spPr>
          <a:xfrm>
            <a:off x="7770975" y="58525"/>
            <a:ext cx="1199700" cy="1067400"/>
          </a:xfrm>
          <a:prstGeom prst="ellipse">
            <a:avLst/>
          </a:prstGeom>
          <a:solidFill>
            <a:srgbClr val="351C75"/>
          </a:solidFill>
          <a:ln cap="flat" cmpd="sng" w="1905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300">
                <a:solidFill>
                  <a:schemeClr val="lt1"/>
                </a:solidFill>
                <a:latin typeface="Pacifico"/>
                <a:ea typeface="Pacifico"/>
                <a:cs typeface="Pacifico"/>
                <a:sym typeface="Pacifico"/>
              </a:rPr>
              <a:t>TP</a:t>
            </a:r>
            <a:endParaRPr b="1" sz="3300">
              <a:solidFill>
                <a:schemeClr val="lt1"/>
              </a:solidFill>
              <a:latin typeface="Pacifico"/>
              <a:ea typeface="Pacifico"/>
              <a:cs typeface="Pacifico"/>
              <a:sym typeface="Pacifico"/>
            </a:endParaRPr>
          </a:p>
        </p:txBody>
      </p:sp>
      <p:sp>
        <p:nvSpPr>
          <p:cNvPr id="1110" name="Google Shape;1110;p104"/>
          <p:cNvSpPr txBox="1"/>
          <p:nvPr/>
        </p:nvSpPr>
        <p:spPr>
          <a:xfrm>
            <a:off x="-11250" y="629400"/>
            <a:ext cx="8466600" cy="7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600"/>
              <a:buAutoNum type="arabicParenR"/>
            </a:pPr>
            <a:r>
              <a:rPr b="1" lang="fr" sz="1600">
                <a:solidFill>
                  <a:srgbClr val="FF9900"/>
                </a:solidFill>
              </a:rPr>
              <a:t>Télécharger le workflow “SNPCalling - multi” depuis les données partagées</a:t>
            </a:r>
            <a:endParaRPr b="1" sz="1600">
              <a:solidFill>
                <a:srgbClr val="FF9900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600"/>
              <a:buAutoNum type="arabicParenR"/>
            </a:pPr>
            <a:r>
              <a:rPr b="1" lang="fr" sz="1600">
                <a:solidFill>
                  <a:srgbClr val="FF9900"/>
                </a:solidFill>
              </a:rPr>
              <a:t>Le lancer sur le BAM obtenu précédemment</a:t>
            </a:r>
            <a:endParaRPr b="1" sz="1600">
              <a:solidFill>
                <a:srgbClr val="FF9900"/>
              </a:solidFill>
            </a:endParaRPr>
          </a:p>
        </p:txBody>
      </p:sp>
      <p:pic>
        <p:nvPicPr>
          <p:cNvPr id="1111" name="Google Shape;1111;p1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12775" y="2246302"/>
            <a:ext cx="3131225" cy="23667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2" name="Google Shape;1112;p10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6550" y="1379710"/>
            <a:ext cx="5947824" cy="3607316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6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7" name="Google Shape;1117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06650"/>
            <a:ext cx="8088101" cy="4337326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Résultat de recherche d'images pour &quot;south green&quot;" id="1118" name="Google Shape;1118;p10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6550" y="58528"/>
            <a:ext cx="1678018" cy="381356"/>
          </a:xfrm>
          <a:prstGeom prst="rect">
            <a:avLst/>
          </a:prstGeom>
          <a:noFill/>
          <a:ln>
            <a:noFill/>
          </a:ln>
        </p:spPr>
      </p:pic>
      <p:sp>
        <p:nvSpPr>
          <p:cNvPr id="1119" name="Google Shape;1119;p105"/>
          <p:cNvSpPr/>
          <p:nvPr/>
        </p:nvSpPr>
        <p:spPr>
          <a:xfrm>
            <a:off x="1881300" y="29248"/>
            <a:ext cx="7262700" cy="525000"/>
          </a:xfrm>
          <a:prstGeom prst="rect">
            <a:avLst/>
          </a:prstGeom>
          <a:solidFill>
            <a:srgbClr val="F79646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"/>
              <a:buFont typeface="Calibri"/>
              <a:buNone/>
            </a:pPr>
            <a:r>
              <a:rPr b="1" lang="fr" sz="3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SNP-CALLING : Workflows</a:t>
            </a:r>
            <a:endParaRPr/>
          </a:p>
        </p:txBody>
      </p:sp>
      <p:sp>
        <p:nvSpPr>
          <p:cNvPr id="1120" name="Google Shape;1120;p105"/>
          <p:cNvSpPr/>
          <p:nvPr/>
        </p:nvSpPr>
        <p:spPr>
          <a:xfrm>
            <a:off x="7770975" y="58525"/>
            <a:ext cx="1199700" cy="1067400"/>
          </a:xfrm>
          <a:prstGeom prst="ellipse">
            <a:avLst/>
          </a:prstGeom>
          <a:solidFill>
            <a:srgbClr val="351C75"/>
          </a:solidFill>
          <a:ln cap="flat" cmpd="sng" w="1905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300">
                <a:solidFill>
                  <a:schemeClr val="lt1"/>
                </a:solidFill>
                <a:latin typeface="Pacifico"/>
                <a:ea typeface="Pacifico"/>
                <a:cs typeface="Pacifico"/>
                <a:sym typeface="Pacifico"/>
              </a:rPr>
              <a:t>TP</a:t>
            </a:r>
            <a:endParaRPr b="1" sz="3300">
              <a:solidFill>
                <a:schemeClr val="lt1"/>
              </a:solidFill>
              <a:latin typeface="Pacifico"/>
              <a:ea typeface="Pacifico"/>
              <a:cs typeface="Pacifico"/>
              <a:sym typeface="Pacifico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4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ésultat de recherche d'images pour &quot;south green&quot;" id="1125" name="Google Shape;1125;p10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550" y="58528"/>
            <a:ext cx="1678018" cy="381356"/>
          </a:xfrm>
          <a:prstGeom prst="rect">
            <a:avLst/>
          </a:prstGeom>
          <a:noFill/>
          <a:ln>
            <a:noFill/>
          </a:ln>
        </p:spPr>
      </p:pic>
      <p:sp>
        <p:nvSpPr>
          <p:cNvPr id="1126" name="Google Shape;1126;p106"/>
          <p:cNvSpPr/>
          <p:nvPr/>
        </p:nvSpPr>
        <p:spPr>
          <a:xfrm>
            <a:off x="1881300" y="29248"/>
            <a:ext cx="7262700" cy="525000"/>
          </a:xfrm>
          <a:prstGeom prst="rect">
            <a:avLst/>
          </a:prstGeom>
          <a:solidFill>
            <a:srgbClr val="F79646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"/>
              <a:buFont typeface="Calibri"/>
              <a:buNone/>
            </a:pPr>
            <a:r>
              <a:rPr b="1" lang="fr" sz="3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Aperçu</a:t>
            </a:r>
            <a:r>
              <a:rPr b="1" lang="fr" sz="3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des Workflows de SouthGreen</a:t>
            </a:r>
            <a:endParaRPr/>
          </a:p>
        </p:txBody>
      </p:sp>
      <p:sp>
        <p:nvSpPr>
          <p:cNvPr id="1127" name="Google Shape;1127;p106"/>
          <p:cNvSpPr txBox="1"/>
          <p:nvPr/>
        </p:nvSpPr>
        <p:spPr>
          <a:xfrm>
            <a:off x="306925" y="760500"/>
            <a:ext cx="85944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/>
              <a:t>&gt; 9 workflows préconfigurés et validés par la plateforme</a:t>
            </a:r>
            <a:endParaRPr sz="1800"/>
          </a:p>
        </p:txBody>
      </p:sp>
      <p:pic>
        <p:nvPicPr>
          <p:cNvPr id="1128" name="Google Shape;1128;p1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2737" y="1285500"/>
            <a:ext cx="7318526" cy="369992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2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ésultat de recherche d'images pour &quot;south green&quot;" id="1133" name="Google Shape;1133;p10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550" y="58528"/>
            <a:ext cx="1678018" cy="381356"/>
          </a:xfrm>
          <a:prstGeom prst="rect">
            <a:avLst/>
          </a:prstGeom>
          <a:noFill/>
          <a:ln>
            <a:noFill/>
          </a:ln>
        </p:spPr>
      </p:pic>
      <p:sp>
        <p:nvSpPr>
          <p:cNvPr id="1134" name="Google Shape;1134;p107"/>
          <p:cNvSpPr/>
          <p:nvPr/>
        </p:nvSpPr>
        <p:spPr>
          <a:xfrm>
            <a:off x="1881300" y="29248"/>
            <a:ext cx="7262700" cy="525000"/>
          </a:xfrm>
          <a:prstGeom prst="rect">
            <a:avLst/>
          </a:prstGeom>
          <a:solidFill>
            <a:srgbClr val="F79646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"/>
              <a:buFont typeface="Calibri"/>
              <a:buNone/>
            </a:pPr>
            <a:r>
              <a:rPr b="1" lang="fr" sz="3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Aperçu des Workflows de SouthGreen</a:t>
            </a:r>
            <a:endParaRPr/>
          </a:p>
        </p:txBody>
      </p:sp>
      <p:sp>
        <p:nvSpPr>
          <p:cNvPr id="1135" name="Google Shape;1135;p107"/>
          <p:cNvSpPr txBox="1"/>
          <p:nvPr/>
        </p:nvSpPr>
        <p:spPr>
          <a:xfrm>
            <a:off x="306925" y="760500"/>
            <a:ext cx="85944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/>
              <a:t>&gt; 9 workflows préconfigurés et validés par la plateforme</a:t>
            </a:r>
            <a:endParaRPr sz="1800"/>
          </a:p>
        </p:txBody>
      </p:sp>
      <p:pic>
        <p:nvPicPr>
          <p:cNvPr id="1136" name="Google Shape;1136;p10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6550" y="1182825"/>
            <a:ext cx="4832303" cy="184785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137" name="Google Shape;1137;p10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38075" y="3137925"/>
            <a:ext cx="4821083" cy="184785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138" name="Google Shape;1138;p107"/>
          <p:cNvPicPr preferRelativeResize="0"/>
          <p:nvPr/>
        </p:nvPicPr>
        <p:blipFill rotWithShape="1">
          <a:blip r:embed="rId6">
            <a:alphaModFix/>
          </a:blip>
          <a:srcRect b="0" l="0" r="27646" t="8917"/>
          <a:stretch/>
        </p:blipFill>
        <p:spPr>
          <a:xfrm>
            <a:off x="6365850" y="1360647"/>
            <a:ext cx="1185350" cy="14922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9" name="Google Shape;1139;p107"/>
          <p:cNvPicPr preferRelativeResize="0"/>
          <p:nvPr/>
        </p:nvPicPr>
        <p:blipFill rotWithShape="1">
          <a:blip r:embed="rId7">
            <a:alphaModFix/>
          </a:blip>
          <a:srcRect b="5330" l="13229" r="21214" t="9794"/>
          <a:stretch/>
        </p:blipFill>
        <p:spPr>
          <a:xfrm>
            <a:off x="1206500" y="3294563"/>
            <a:ext cx="1185350" cy="1534575"/>
          </a:xfrm>
          <a:prstGeom prst="rect">
            <a:avLst/>
          </a:prstGeom>
          <a:noFill/>
          <a:ln>
            <a:noFill/>
          </a:ln>
        </p:spPr>
      </p:pic>
      <p:sp>
        <p:nvSpPr>
          <p:cNvPr id="1140" name="Google Shape;1140;p107"/>
          <p:cNvSpPr txBox="1"/>
          <p:nvPr/>
        </p:nvSpPr>
        <p:spPr>
          <a:xfrm>
            <a:off x="6365847" y="2481175"/>
            <a:ext cx="1185300" cy="3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</a:rPr>
              <a:t>G. Sarah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141" name="Google Shape;1141;p107"/>
          <p:cNvSpPr txBox="1"/>
          <p:nvPr/>
        </p:nvSpPr>
        <p:spPr>
          <a:xfrm>
            <a:off x="1138775" y="4508500"/>
            <a:ext cx="1100700" cy="3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/>
              <a:t>F. Homa</a:t>
            </a:r>
            <a:endParaRPr b="1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5" name="Shape 1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ésultat de recherche d'images pour &quot;south green&quot;" id="1146" name="Google Shape;1146;p10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550" y="58528"/>
            <a:ext cx="1678018" cy="381356"/>
          </a:xfrm>
          <a:prstGeom prst="rect">
            <a:avLst/>
          </a:prstGeom>
          <a:noFill/>
          <a:ln>
            <a:noFill/>
          </a:ln>
        </p:spPr>
      </p:pic>
      <p:sp>
        <p:nvSpPr>
          <p:cNvPr id="1147" name="Google Shape;1147;p108"/>
          <p:cNvSpPr/>
          <p:nvPr/>
        </p:nvSpPr>
        <p:spPr>
          <a:xfrm>
            <a:off x="1881300" y="29248"/>
            <a:ext cx="7262700" cy="525000"/>
          </a:xfrm>
          <a:prstGeom prst="rect">
            <a:avLst/>
          </a:prstGeom>
          <a:solidFill>
            <a:srgbClr val="F79646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"/>
              <a:buFont typeface="Calibri"/>
              <a:buNone/>
            </a:pPr>
            <a:r>
              <a:rPr b="1" lang="fr" sz="3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Aperçu des Workflows de SouthGreen</a:t>
            </a:r>
            <a:endParaRPr/>
          </a:p>
        </p:txBody>
      </p:sp>
      <p:pic>
        <p:nvPicPr>
          <p:cNvPr id="1148" name="Google Shape;1148;p1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62925" y="1385875"/>
            <a:ext cx="1179325" cy="144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9" name="Google Shape;1149;p108"/>
          <p:cNvPicPr preferRelativeResize="0"/>
          <p:nvPr/>
        </p:nvPicPr>
        <p:blipFill rotWithShape="1">
          <a:blip r:embed="rId5">
            <a:alphaModFix/>
          </a:blip>
          <a:srcRect b="46068" l="62665" r="27996" t="38757"/>
          <a:stretch/>
        </p:blipFill>
        <p:spPr>
          <a:xfrm>
            <a:off x="1784575" y="3512225"/>
            <a:ext cx="1106700" cy="1269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was.PNG" id="1150" name="Google Shape;1150;p10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74900" y="3223100"/>
            <a:ext cx="5026429" cy="184785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151" name="Google Shape;1151;p108"/>
          <p:cNvSpPr txBox="1"/>
          <p:nvPr/>
        </p:nvSpPr>
        <p:spPr>
          <a:xfrm>
            <a:off x="306925" y="760500"/>
            <a:ext cx="85944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/>
              <a:t>&gt; 9 workflows préconfigurés et validés par la plateforme</a:t>
            </a:r>
            <a:endParaRPr sz="1800"/>
          </a:p>
        </p:txBody>
      </p:sp>
      <p:pic>
        <p:nvPicPr>
          <p:cNvPr descr="snpiplay.PNG" id="1152" name="Google Shape;1152;p10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06925" y="1269425"/>
            <a:ext cx="5038333" cy="184785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153" name="Google Shape;1153;p108"/>
          <p:cNvSpPr txBox="1"/>
          <p:nvPr/>
        </p:nvSpPr>
        <p:spPr>
          <a:xfrm>
            <a:off x="1784563" y="4410125"/>
            <a:ext cx="1552200" cy="3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</a:rPr>
              <a:t>G. Andres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154" name="Google Shape;1154;p108"/>
          <p:cNvSpPr txBox="1"/>
          <p:nvPr/>
        </p:nvSpPr>
        <p:spPr>
          <a:xfrm>
            <a:off x="6662923" y="2456450"/>
            <a:ext cx="1253400" cy="3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</a:rPr>
              <a:t>A. Dereeper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46"/>
          <p:cNvSpPr txBox="1"/>
          <p:nvPr/>
        </p:nvSpPr>
        <p:spPr>
          <a:xfrm>
            <a:off x="525725" y="1203150"/>
            <a:ext cx="85533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859B"/>
              </a:buClr>
              <a:buSzPts val="1500"/>
              <a:buFont typeface="Arial"/>
              <a:buNone/>
            </a:pPr>
            <a:r>
              <a:rPr b="1" lang="fr" sz="4800">
                <a:solidFill>
                  <a:srgbClr val="2FB446"/>
                </a:solidFill>
              </a:rPr>
              <a:t>Modules de formation 2019</a:t>
            </a:r>
            <a:endParaRPr b="1" sz="4800">
              <a:solidFill>
                <a:srgbClr val="2FB446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t/>
            </a:r>
            <a:endParaRPr b="1" i="0" sz="4800" u="none" cap="none" strike="noStrike">
              <a:solidFill>
                <a:srgbClr val="2FB446"/>
              </a:solidFill>
            </a:endParaRPr>
          </a:p>
        </p:txBody>
      </p:sp>
      <p:pic>
        <p:nvPicPr>
          <p:cNvPr id="349" name="Google Shape;349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67062" y="225038"/>
            <a:ext cx="2557407" cy="744300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46"/>
          <p:cNvSpPr txBox="1"/>
          <p:nvPr/>
        </p:nvSpPr>
        <p:spPr>
          <a:xfrm>
            <a:off x="917650" y="2295576"/>
            <a:ext cx="8025900" cy="21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FB446"/>
              </a:buClr>
              <a:buSzPts val="2400"/>
              <a:buFont typeface="Noto Sans Symbols"/>
              <a:buChar char="●"/>
            </a:pPr>
            <a:r>
              <a:rPr b="1" lang="f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fr" sz="2400"/>
              <a:t>Toutes nos formations :</a:t>
            </a:r>
            <a:endParaRPr sz="2400"/>
          </a:p>
          <a:p>
            <a:pPr indent="4572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400" u="sng">
                <a:solidFill>
                  <a:srgbClr val="2FB446"/>
                </a:solidFill>
                <a:hlinkClick r:id="rId4"/>
              </a:rPr>
              <a:t>https://southgreenplatform.github.io/trainings/</a:t>
            </a:r>
            <a:endParaRPr b="1" sz="2400" u="sng">
              <a:solidFill>
                <a:srgbClr val="2FB446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FB446"/>
              </a:buClr>
              <a:buSzPts val="2400"/>
              <a:buChar char="●"/>
            </a:pPr>
            <a:r>
              <a:rPr lang="fr" sz="2400"/>
              <a:t>Environnement de travail : </a:t>
            </a:r>
            <a:r>
              <a:rPr b="1" lang="fr" sz="2400"/>
              <a:t>bioinfo-inter.ird.fr:8080</a:t>
            </a:r>
            <a:endParaRPr b="1" sz="2400" u="sng">
              <a:solidFill>
                <a:srgbClr val="2FB446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pic>
        <p:nvPicPr>
          <p:cNvPr id="351" name="Google Shape;351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3575" y="4739878"/>
            <a:ext cx="471488" cy="17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44493" y="4674832"/>
            <a:ext cx="457200" cy="27295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4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961123" y="4675575"/>
            <a:ext cx="585788" cy="271463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4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806340" y="4689863"/>
            <a:ext cx="478631" cy="242888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4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544402" y="4607760"/>
            <a:ext cx="457200" cy="40709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4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261032" y="4622100"/>
            <a:ext cx="360384" cy="4071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ésultat de recherche d'images pour &quot;diade logo&quot;" id="357" name="Google Shape;357;p46" title="http://www.diade-research.fr/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880846" y="4673522"/>
            <a:ext cx="457200" cy="32146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46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314106" y="4739925"/>
            <a:ext cx="528638" cy="285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ésultat de recherche d'images pour &quot;ipme logo&quot;" id="359" name="Google Shape;359;p46" title="http://www.umontpellier.fr/recherche/unites-de-recherche/interactions-plante-microorganismes-environnement-ipme-umr-186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597476" y="4739869"/>
            <a:ext cx="457200" cy="2571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ésultat de recherche d'images pour &quot;MIVEGEC logo&quot;" id="360" name="Google Shape;360;p46" title="http://www.umontpellier.fr/recherche/unites-de-recherche/maladies-infectieuses-et-vecteurs-ecologie-genetique-evolution-et-controle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7102173" y="4650572"/>
            <a:ext cx="457200" cy="32146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46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7818804" y="4689364"/>
            <a:ext cx="585788" cy="28981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46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8664021" y="4620634"/>
            <a:ext cx="381350" cy="381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ésultat de recherche d'images pour &quot;south green&quot;" id="1159" name="Google Shape;1159;p10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550" y="58528"/>
            <a:ext cx="1678018" cy="3813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0" name="Google Shape;1160;p10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41225" y="3183400"/>
            <a:ext cx="4864649" cy="1855878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161" name="Google Shape;1161;p109"/>
          <p:cNvSpPr/>
          <p:nvPr/>
        </p:nvSpPr>
        <p:spPr>
          <a:xfrm>
            <a:off x="1881300" y="29248"/>
            <a:ext cx="7262700" cy="525000"/>
          </a:xfrm>
          <a:prstGeom prst="rect">
            <a:avLst/>
          </a:prstGeom>
          <a:solidFill>
            <a:srgbClr val="F79646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"/>
              <a:buFont typeface="Calibri"/>
              <a:buNone/>
            </a:pPr>
            <a:r>
              <a:rPr b="1" lang="fr" sz="3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Aperçu des Workflows de SouthGreen</a:t>
            </a:r>
            <a:endParaRPr/>
          </a:p>
        </p:txBody>
      </p:sp>
      <p:pic>
        <p:nvPicPr>
          <p:cNvPr id="1162" name="Google Shape;1162;p10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23097" y="3449375"/>
            <a:ext cx="2440500" cy="111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3" name="Google Shape;1163;p109"/>
          <p:cNvPicPr preferRelativeResize="0"/>
          <p:nvPr/>
        </p:nvPicPr>
        <p:blipFill rotWithShape="1">
          <a:blip r:embed="rId6">
            <a:alphaModFix/>
          </a:blip>
          <a:srcRect b="0" l="0" r="10586" t="0"/>
          <a:stretch/>
        </p:blipFill>
        <p:spPr>
          <a:xfrm>
            <a:off x="5824475" y="1545175"/>
            <a:ext cx="2259375" cy="1119750"/>
          </a:xfrm>
          <a:prstGeom prst="rect">
            <a:avLst/>
          </a:prstGeom>
          <a:noFill/>
          <a:ln>
            <a:noFill/>
          </a:ln>
        </p:spPr>
      </p:pic>
      <p:sp>
        <p:nvSpPr>
          <p:cNvPr id="1164" name="Google Shape;1164;p109"/>
          <p:cNvSpPr txBox="1"/>
          <p:nvPr/>
        </p:nvSpPr>
        <p:spPr>
          <a:xfrm>
            <a:off x="306925" y="760500"/>
            <a:ext cx="85944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/>
              <a:t>&gt; 9 workflows préconfigurés et validés par la plateforme</a:t>
            </a:r>
            <a:endParaRPr sz="1800"/>
          </a:p>
        </p:txBody>
      </p:sp>
      <p:pic>
        <p:nvPicPr>
          <p:cNvPr id="1165" name="Google Shape;1165;p10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06925" y="1259337"/>
            <a:ext cx="4864659" cy="1847871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9" name="Shape 1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ésultat de recherche d'images pour &quot;south green&quot;" id="1170" name="Google Shape;1170;p1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550" y="58528"/>
            <a:ext cx="1678018" cy="381356"/>
          </a:xfrm>
          <a:prstGeom prst="rect">
            <a:avLst/>
          </a:prstGeom>
          <a:noFill/>
          <a:ln>
            <a:noFill/>
          </a:ln>
        </p:spPr>
      </p:pic>
      <p:sp>
        <p:nvSpPr>
          <p:cNvPr id="1171" name="Google Shape;1171;p110"/>
          <p:cNvSpPr/>
          <p:nvPr/>
        </p:nvSpPr>
        <p:spPr>
          <a:xfrm>
            <a:off x="1881300" y="29248"/>
            <a:ext cx="7262700" cy="525000"/>
          </a:xfrm>
          <a:prstGeom prst="rect">
            <a:avLst/>
          </a:prstGeom>
          <a:solidFill>
            <a:srgbClr val="F79646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"/>
              <a:buFont typeface="Calibri"/>
              <a:buNone/>
            </a:pPr>
            <a:r>
              <a:rPr b="1" lang="fr" sz="3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Aperçu des Workflows de SouthGreen</a:t>
            </a:r>
            <a:endParaRPr/>
          </a:p>
        </p:txBody>
      </p:sp>
      <p:pic>
        <p:nvPicPr>
          <p:cNvPr descr="frogs.PNG" id="1172" name="Google Shape;1172;p1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49675" y="3256325"/>
            <a:ext cx="5045301" cy="184785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173" name="Google Shape;1173;p1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23299" y="1656517"/>
            <a:ext cx="2410152" cy="110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4" name="Google Shape;1174;p11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86125" y="4130469"/>
            <a:ext cx="1181035" cy="55324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enphyse.PNG" id="1175" name="Google Shape;1175;p11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46825" y="3720412"/>
            <a:ext cx="1477313" cy="410056"/>
          </a:xfrm>
          <a:prstGeom prst="rect">
            <a:avLst/>
          </a:prstGeom>
          <a:noFill/>
          <a:ln>
            <a:noFill/>
          </a:ln>
        </p:spPr>
      </p:pic>
      <p:sp>
        <p:nvSpPr>
          <p:cNvPr id="1176" name="Google Shape;1176;p110"/>
          <p:cNvSpPr txBox="1"/>
          <p:nvPr/>
        </p:nvSpPr>
        <p:spPr>
          <a:xfrm>
            <a:off x="306925" y="760500"/>
            <a:ext cx="85944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/>
              <a:t>&gt; 9 workflows préconfigurés et validés par la plateforme</a:t>
            </a:r>
            <a:endParaRPr sz="1800"/>
          </a:p>
        </p:txBody>
      </p:sp>
      <p:pic>
        <p:nvPicPr>
          <p:cNvPr descr="chrom_reconstruction.PNG" id="1177" name="Google Shape;1177;p11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06928" y="1285500"/>
            <a:ext cx="5005866" cy="184785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ésultat de recherche d'images pour &quot;south green&quot;" id="1182" name="Google Shape;1182;p1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550" y="58528"/>
            <a:ext cx="1678018" cy="381356"/>
          </a:xfrm>
          <a:prstGeom prst="rect">
            <a:avLst/>
          </a:prstGeom>
          <a:noFill/>
          <a:ln>
            <a:noFill/>
          </a:ln>
        </p:spPr>
      </p:pic>
      <p:sp>
        <p:nvSpPr>
          <p:cNvPr id="1183" name="Google Shape;1183;p111"/>
          <p:cNvSpPr/>
          <p:nvPr/>
        </p:nvSpPr>
        <p:spPr>
          <a:xfrm>
            <a:off x="1881300" y="29248"/>
            <a:ext cx="7262700" cy="525000"/>
          </a:xfrm>
          <a:prstGeom prst="rect">
            <a:avLst/>
          </a:prstGeom>
          <a:solidFill>
            <a:srgbClr val="F79646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"/>
              <a:buFont typeface="Calibri"/>
              <a:buNone/>
            </a:pPr>
            <a:r>
              <a:rPr b="1" lang="fr" sz="3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Aperçu des Workflows de SouthGreen</a:t>
            </a:r>
            <a:endParaRPr/>
          </a:p>
        </p:txBody>
      </p:sp>
      <p:sp>
        <p:nvSpPr>
          <p:cNvPr id="1184" name="Google Shape;1184;p111"/>
          <p:cNvSpPr txBox="1"/>
          <p:nvPr/>
        </p:nvSpPr>
        <p:spPr>
          <a:xfrm>
            <a:off x="306925" y="760500"/>
            <a:ext cx="85944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/>
              <a:t>&gt; 9 workflows préconfigurés et validés par la plateforme</a:t>
            </a:r>
            <a:endParaRPr sz="1800"/>
          </a:p>
        </p:txBody>
      </p:sp>
      <p:pic>
        <p:nvPicPr>
          <p:cNvPr id="1185" name="Google Shape;1185;p1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5050" y="2072088"/>
            <a:ext cx="4815610" cy="184785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186" name="Google Shape;1186;p1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06700" y="1702025"/>
            <a:ext cx="941900" cy="126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7" name="Google Shape;1187;p111"/>
          <p:cNvPicPr preferRelativeResize="0"/>
          <p:nvPr/>
        </p:nvPicPr>
        <p:blipFill rotWithShape="1">
          <a:blip r:embed="rId6">
            <a:alphaModFix/>
          </a:blip>
          <a:srcRect b="13359" l="16651" r="16530" t="0"/>
          <a:stretch/>
        </p:blipFill>
        <p:spPr>
          <a:xfrm>
            <a:off x="6058950" y="1702025"/>
            <a:ext cx="941900" cy="1246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8" name="Google Shape;1188;p111"/>
          <p:cNvPicPr preferRelativeResize="0"/>
          <p:nvPr/>
        </p:nvPicPr>
        <p:blipFill rotWithShape="1">
          <a:blip r:embed="rId7">
            <a:alphaModFix/>
          </a:blip>
          <a:srcRect b="63722" l="45667" r="32129" t="11871"/>
          <a:stretch/>
        </p:blipFill>
        <p:spPr>
          <a:xfrm>
            <a:off x="7206700" y="3043850"/>
            <a:ext cx="941901" cy="1246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9" name="Google Shape;1189;p111"/>
          <p:cNvPicPr preferRelativeResize="0"/>
          <p:nvPr/>
        </p:nvPicPr>
        <p:blipFill rotWithShape="1">
          <a:blip r:embed="rId8">
            <a:alphaModFix/>
          </a:blip>
          <a:srcRect b="0" l="0" r="8650" t="0"/>
          <a:stretch/>
        </p:blipFill>
        <p:spPr>
          <a:xfrm>
            <a:off x="6058950" y="3043850"/>
            <a:ext cx="941900" cy="1246175"/>
          </a:xfrm>
          <a:prstGeom prst="rect">
            <a:avLst/>
          </a:prstGeom>
          <a:noFill/>
          <a:ln>
            <a:noFill/>
          </a:ln>
        </p:spPr>
      </p:pic>
      <p:sp>
        <p:nvSpPr>
          <p:cNvPr id="1190" name="Google Shape;1190;p111"/>
          <p:cNvSpPr txBox="1"/>
          <p:nvPr/>
        </p:nvSpPr>
        <p:spPr>
          <a:xfrm>
            <a:off x="6006025" y="2587275"/>
            <a:ext cx="942000" cy="3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</a:rPr>
              <a:t>F. Curk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191" name="Google Shape;1191;p111"/>
          <p:cNvSpPr txBox="1"/>
          <p:nvPr/>
        </p:nvSpPr>
        <p:spPr>
          <a:xfrm>
            <a:off x="7206650" y="2587275"/>
            <a:ext cx="1392300" cy="3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</a:rPr>
              <a:t>A. </a:t>
            </a:r>
            <a:r>
              <a:rPr lang="fr">
                <a:solidFill>
                  <a:srgbClr val="FFFFFF"/>
                </a:solidFill>
              </a:rPr>
              <a:t>Comte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192" name="Google Shape;1192;p111"/>
          <p:cNvSpPr txBox="1"/>
          <p:nvPr/>
        </p:nvSpPr>
        <p:spPr>
          <a:xfrm>
            <a:off x="6058900" y="3919950"/>
            <a:ext cx="942000" cy="3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</a:rPr>
              <a:t>J. Santos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193" name="Google Shape;1193;p111"/>
          <p:cNvSpPr txBox="1"/>
          <p:nvPr/>
        </p:nvSpPr>
        <p:spPr>
          <a:xfrm>
            <a:off x="7124300" y="3919950"/>
            <a:ext cx="1162500" cy="3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/>
              <a:t>P. Ollitrault</a:t>
            </a:r>
            <a:endParaRPr b="1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7" name="Shape 1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ésultat de recherche d'images pour &quot;south green&quot;" id="1198" name="Google Shape;1198;p1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550" y="58528"/>
            <a:ext cx="1678018" cy="381356"/>
          </a:xfrm>
          <a:prstGeom prst="rect">
            <a:avLst/>
          </a:prstGeom>
          <a:noFill/>
          <a:ln>
            <a:noFill/>
          </a:ln>
        </p:spPr>
      </p:pic>
      <p:sp>
        <p:nvSpPr>
          <p:cNvPr id="1199" name="Google Shape;1199;p112"/>
          <p:cNvSpPr/>
          <p:nvPr/>
        </p:nvSpPr>
        <p:spPr>
          <a:xfrm>
            <a:off x="1881300" y="29248"/>
            <a:ext cx="7262700" cy="525000"/>
          </a:xfrm>
          <a:prstGeom prst="rect">
            <a:avLst/>
          </a:prstGeom>
          <a:solidFill>
            <a:srgbClr val="F79646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"/>
              <a:buFont typeface="Calibri"/>
              <a:buNone/>
            </a:pPr>
            <a:r>
              <a:rPr b="1" lang="fr" sz="3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Aperçu des Workflows de SouthGreen</a:t>
            </a:r>
            <a:endParaRPr/>
          </a:p>
        </p:txBody>
      </p:sp>
      <p:sp>
        <p:nvSpPr>
          <p:cNvPr id="1200" name="Google Shape;1200;p112"/>
          <p:cNvSpPr txBox="1"/>
          <p:nvPr/>
        </p:nvSpPr>
        <p:spPr>
          <a:xfrm>
            <a:off x="106550" y="792475"/>
            <a:ext cx="4814700" cy="7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/>
              <a:t>Une d</a:t>
            </a:r>
            <a:r>
              <a:rPr lang="fr" sz="1800"/>
              <a:t>ocumentation est </a:t>
            </a:r>
            <a:r>
              <a:rPr lang="fr" sz="1800"/>
              <a:t>disponible</a:t>
            </a:r>
            <a:r>
              <a:rPr lang="fr" sz="1800"/>
              <a:t> dans les Galaxy pages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/>
              <a:t>&gt; Workflow / Jeux de données / Historique d’analyses</a:t>
            </a:r>
            <a:endParaRPr sz="1800"/>
          </a:p>
        </p:txBody>
      </p:sp>
      <p:pic>
        <p:nvPicPr>
          <p:cNvPr id="1201" name="Google Shape;1201;p112"/>
          <p:cNvPicPr preferRelativeResize="0"/>
          <p:nvPr/>
        </p:nvPicPr>
        <p:blipFill rotWithShape="1">
          <a:blip r:embed="rId4">
            <a:alphaModFix/>
          </a:blip>
          <a:srcRect b="33660" l="0" r="0" t="0"/>
          <a:stretch/>
        </p:blipFill>
        <p:spPr>
          <a:xfrm>
            <a:off x="4921250" y="596925"/>
            <a:ext cx="4099225" cy="445677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ésultat de recherche d'images pour &quot;south green&quot;" id="1206" name="Google Shape;1206;p1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550" y="58528"/>
            <a:ext cx="1678018" cy="381356"/>
          </a:xfrm>
          <a:prstGeom prst="rect">
            <a:avLst/>
          </a:prstGeom>
          <a:noFill/>
          <a:ln>
            <a:noFill/>
          </a:ln>
        </p:spPr>
      </p:pic>
      <p:sp>
        <p:nvSpPr>
          <p:cNvPr id="1207" name="Google Shape;1207;p113"/>
          <p:cNvSpPr/>
          <p:nvPr/>
        </p:nvSpPr>
        <p:spPr>
          <a:xfrm>
            <a:off x="1881300" y="29248"/>
            <a:ext cx="7262700" cy="525000"/>
          </a:xfrm>
          <a:prstGeom prst="rect">
            <a:avLst/>
          </a:prstGeom>
          <a:solidFill>
            <a:srgbClr val="F79646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"/>
              <a:buFont typeface="Calibri"/>
              <a:buNone/>
            </a:pPr>
            <a:r>
              <a:rPr b="1" lang="fr" sz="3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Galaxy : Bonnes pratiques</a:t>
            </a:r>
            <a:endParaRPr/>
          </a:p>
        </p:txBody>
      </p:sp>
      <p:sp>
        <p:nvSpPr>
          <p:cNvPr id="1208" name="Google Shape;1208;p113"/>
          <p:cNvSpPr txBox="1"/>
          <p:nvPr/>
        </p:nvSpPr>
        <p:spPr>
          <a:xfrm>
            <a:off x="303750" y="771850"/>
            <a:ext cx="8559000" cy="41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latin typeface="Calibri"/>
                <a:ea typeface="Calibri"/>
                <a:cs typeface="Calibri"/>
                <a:sym typeface="Calibri"/>
              </a:rPr>
              <a:t>Galaxy CIRAD : </a:t>
            </a:r>
            <a:r>
              <a:rPr lang="fr" sz="1800">
                <a:solidFill>
                  <a:srgbClr val="0000FF"/>
                </a:solidFill>
              </a:rPr>
              <a:t>http://galaxy.southgreen.fr/galaxy/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u="sng">
                <a:solidFill>
                  <a:srgbClr val="FF9623"/>
                </a:solidFill>
                <a:latin typeface="Calibri"/>
                <a:ea typeface="Calibri"/>
                <a:cs typeface="Calibri"/>
                <a:sym typeface="Calibri"/>
              </a:rPr>
              <a:t>Comment créer un compte: </a:t>
            </a:r>
            <a:endParaRPr b="1" u="sng">
              <a:solidFill>
                <a:srgbClr val="FF962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Calibri"/>
                <a:ea typeface="Calibri"/>
                <a:cs typeface="Calibri"/>
                <a:sym typeface="Calibri"/>
              </a:rPr>
              <a:t>Directement sur Galaxy : </a:t>
            </a:r>
            <a:r>
              <a:rPr lang="fr" u="sng">
                <a:solidFill>
                  <a:schemeClr val="hlink"/>
                </a:solidFill>
                <a:hlinkClick r:id="rId4"/>
              </a:rPr>
              <a:t>http://galaxy.southgreen.fr/galaxy/user/create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Contactez : </a:t>
            </a:r>
            <a:r>
              <a:rPr lang="fr">
                <a:solidFill>
                  <a:srgbClr val="1155CC"/>
                </a:solidFill>
                <a:latin typeface="Calibri"/>
                <a:ea typeface="Calibri"/>
                <a:cs typeface="Calibri"/>
                <a:sym typeface="Calibri"/>
              </a:rPr>
              <a:t>admin.bioinfo@cirad.fr</a:t>
            </a:r>
            <a:r>
              <a:rPr lang="fr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pour augmenter l’espace alloué. 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FF962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u="sng">
                <a:solidFill>
                  <a:srgbClr val="FF9623"/>
                </a:solidFill>
                <a:latin typeface="Calibri"/>
                <a:ea typeface="Calibri"/>
                <a:cs typeface="Calibri"/>
                <a:sym typeface="Calibri"/>
              </a:rPr>
              <a:t>Pour tout problème ou </a:t>
            </a:r>
            <a:r>
              <a:rPr b="1" lang="fr" u="sng">
                <a:solidFill>
                  <a:srgbClr val="FF9623"/>
                </a:solidFill>
                <a:latin typeface="Calibri"/>
                <a:ea typeface="Calibri"/>
                <a:cs typeface="Calibri"/>
                <a:sym typeface="Calibri"/>
              </a:rPr>
              <a:t>demande (briques…):</a:t>
            </a:r>
            <a:r>
              <a:rPr b="1" lang="fr">
                <a:solidFill>
                  <a:srgbClr val="FF9623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lang="fr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Contactez : </a:t>
            </a:r>
            <a:r>
              <a:rPr lang="fr">
                <a:solidFill>
                  <a:srgbClr val="1155CC"/>
                </a:solidFill>
                <a:latin typeface="Calibri"/>
                <a:ea typeface="Calibri"/>
                <a:cs typeface="Calibri"/>
                <a:sym typeface="Calibri"/>
              </a:rPr>
              <a:t>admin.bioinfo@cirad.fr</a:t>
            </a:r>
            <a:r>
              <a:rPr lang="fr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1" u="sng">
              <a:solidFill>
                <a:srgbClr val="FF962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Galaxy IRD : </a:t>
            </a:r>
            <a:r>
              <a:rPr lang="fr" sz="1800">
                <a:solidFill>
                  <a:srgbClr val="0000FF"/>
                </a:solidFill>
              </a:rPr>
              <a:t>http://bioinfo-inter.ird.fr:8080/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u="sng">
                <a:solidFill>
                  <a:srgbClr val="FF9623"/>
                </a:solidFill>
                <a:latin typeface="Calibri"/>
                <a:ea typeface="Calibri"/>
                <a:cs typeface="Calibri"/>
                <a:sym typeface="Calibri"/>
              </a:rPr>
              <a:t>Comment créer un compte: </a:t>
            </a:r>
            <a:endParaRPr b="1" u="sng">
              <a:solidFill>
                <a:srgbClr val="FF962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962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dk1"/>
                </a:solidFill>
              </a:rPr>
              <a:t>Formulaire disponible sur le site web du plateau: </a:t>
            </a:r>
            <a:r>
              <a:rPr lang="fr" sz="1200" u="sng">
                <a:solidFill>
                  <a:srgbClr val="1155CC"/>
                </a:solidFill>
                <a:hlinkClick r:id="rId5"/>
              </a:rPr>
              <a:t>https://bioinfo.ird.fr/index.php/platform/galaxy-account</a:t>
            </a:r>
            <a:r>
              <a:rPr lang="fr" sz="1200">
                <a:solidFill>
                  <a:schemeClr val="dk1"/>
                </a:solidFill>
              </a:rPr>
              <a:t>. 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lang="fr" sz="1200">
                <a:solidFill>
                  <a:schemeClr val="dk1"/>
                </a:solidFill>
              </a:rPr>
              <a:t>La durée d’un compte est de 3 ans renouvelable sur demande au plateau bioinformatique.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lang="fr" sz="1200">
                <a:solidFill>
                  <a:schemeClr val="dk1"/>
                </a:solidFill>
              </a:rPr>
              <a:t>Quota utilisateur à fixer lors de la création du compte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FF962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u="sng">
                <a:solidFill>
                  <a:srgbClr val="FF9623"/>
                </a:solidFill>
                <a:latin typeface="Calibri"/>
                <a:ea typeface="Calibri"/>
                <a:cs typeface="Calibri"/>
                <a:sym typeface="Calibri"/>
              </a:rPr>
              <a:t>Pour tout problème ou demande (briques…)</a:t>
            </a:r>
            <a:r>
              <a:rPr b="1" lang="fr">
                <a:solidFill>
                  <a:srgbClr val="FF9623"/>
                </a:solidFill>
                <a:latin typeface="Calibri"/>
                <a:ea typeface="Calibri"/>
                <a:cs typeface="Calibri"/>
                <a:sym typeface="Calibri"/>
              </a:rPr>
              <a:t>:  </a:t>
            </a:r>
            <a:r>
              <a:rPr lang="fr" sz="1200"/>
              <a:t>contactez : </a:t>
            </a:r>
            <a:r>
              <a:rPr lang="fr" sz="1200" u="sng">
                <a:solidFill>
                  <a:schemeClr val="hlink"/>
                </a:solidFill>
                <a:hlinkClick r:id="rId6"/>
              </a:rPr>
              <a:t>bioinfo@ird.fr</a:t>
            </a:r>
            <a:r>
              <a:rPr lang="fr" sz="1200"/>
              <a:t> </a:t>
            </a:r>
            <a:endParaRPr sz="1200"/>
          </a:p>
        </p:txBody>
      </p:sp>
      <p:cxnSp>
        <p:nvCxnSpPr>
          <p:cNvPr id="1209" name="Google Shape;1209;p113"/>
          <p:cNvCxnSpPr/>
          <p:nvPr/>
        </p:nvCxnSpPr>
        <p:spPr>
          <a:xfrm>
            <a:off x="382100" y="2562550"/>
            <a:ext cx="8571300" cy="9300"/>
          </a:xfrm>
          <a:prstGeom prst="straightConnector1">
            <a:avLst/>
          </a:prstGeom>
          <a:noFill/>
          <a:ln cap="flat" cmpd="sng" w="2857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210" name="Google Shape;1210;p113"/>
          <p:cNvPicPr preferRelativeResize="0"/>
          <p:nvPr/>
        </p:nvPicPr>
        <p:blipFill rotWithShape="1">
          <a:blip r:embed="rId7">
            <a:alphaModFix/>
          </a:blip>
          <a:srcRect b="81684" l="59443" r="19607" t="0"/>
          <a:stretch/>
        </p:blipFill>
        <p:spPr>
          <a:xfrm>
            <a:off x="6350825" y="986900"/>
            <a:ext cx="2585999" cy="1143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211" name="Google Shape;1211;p113"/>
          <p:cNvSpPr/>
          <p:nvPr/>
        </p:nvSpPr>
        <p:spPr>
          <a:xfrm>
            <a:off x="7048500" y="1675550"/>
            <a:ext cx="931200" cy="2091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5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ésultat de recherche d'images pour &quot;south green&quot;" id="1216" name="Google Shape;1216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550" y="58528"/>
            <a:ext cx="1678018" cy="381356"/>
          </a:xfrm>
          <a:prstGeom prst="rect">
            <a:avLst/>
          </a:prstGeom>
          <a:noFill/>
          <a:ln>
            <a:noFill/>
          </a:ln>
        </p:spPr>
      </p:pic>
      <p:sp>
        <p:nvSpPr>
          <p:cNvPr id="1217" name="Google Shape;1217;p114"/>
          <p:cNvSpPr/>
          <p:nvPr/>
        </p:nvSpPr>
        <p:spPr>
          <a:xfrm>
            <a:off x="1881300" y="29248"/>
            <a:ext cx="7262700" cy="525000"/>
          </a:xfrm>
          <a:prstGeom prst="rect">
            <a:avLst/>
          </a:prstGeom>
          <a:solidFill>
            <a:srgbClr val="F79646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"/>
              <a:buFont typeface="Calibri"/>
              <a:buNone/>
            </a:pPr>
            <a:r>
              <a:rPr b="1" lang="fr" sz="3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Galaxy : Bonnes pratiques</a:t>
            </a:r>
            <a:endParaRPr/>
          </a:p>
        </p:txBody>
      </p:sp>
      <p:sp>
        <p:nvSpPr>
          <p:cNvPr id="1218" name="Google Shape;1218;p114"/>
          <p:cNvSpPr txBox="1"/>
          <p:nvPr/>
        </p:nvSpPr>
        <p:spPr>
          <a:xfrm>
            <a:off x="303750" y="771850"/>
            <a:ext cx="8559000" cy="41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400">
                <a:solidFill>
                  <a:srgbClr val="FF9623"/>
                </a:solidFill>
                <a:latin typeface="Calibri"/>
                <a:ea typeface="Calibri"/>
                <a:cs typeface="Calibri"/>
                <a:sym typeface="Calibri"/>
              </a:rPr>
              <a:t>Bonnes pratiques:</a:t>
            </a:r>
            <a:endParaRPr b="1" sz="2400">
              <a:solidFill>
                <a:srgbClr val="FF962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962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 sz="1800"/>
              <a:t>Pensez à supprimer vos données / historique après analyse  </a:t>
            </a:r>
            <a:endParaRPr sz="1800"/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/>
              <a:t>→ galaxy n’est pas une plateforme de stockage</a:t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 sz="1800"/>
              <a:t>Connaissez bien vos données et vos objectifs </a:t>
            </a:r>
            <a:endParaRPr sz="1800"/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/>
              <a:t>→ configurations / paramètres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2" name="Shape 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ésultat de recherche d'images pour &quot;south green&quot;" id="1223" name="Google Shape;1223;p1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550" y="58528"/>
            <a:ext cx="1678018" cy="381356"/>
          </a:xfrm>
          <a:prstGeom prst="rect">
            <a:avLst/>
          </a:prstGeom>
          <a:noFill/>
          <a:ln>
            <a:noFill/>
          </a:ln>
        </p:spPr>
      </p:pic>
      <p:sp>
        <p:nvSpPr>
          <p:cNvPr id="1224" name="Google Shape;1224;p115"/>
          <p:cNvSpPr/>
          <p:nvPr/>
        </p:nvSpPr>
        <p:spPr>
          <a:xfrm>
            <a:off x="1881300" y="29248"/>
            <a:ext cx="7262700" cy="525000"/>
          </a:xfrm>
          <a:prstGeom prst="rect">
            <a:avLst/>
          </a:prstGeom>
          <a:solidFill>
            <a:srgbClr val="F79646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"/>
              <a:buFont typeface="Calibri"/>
              <a:buNone/>
            </a:pPr>
            <a:r>
              <a:rPr b="1" lang="fr" sz="3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Galaxy : Bonnes pratiques</a:t>
            </a:r>
            <a:endParaRPr/>
          </a:p>
        </p:txBody>
      </p:sp>
      <p:sp>
        <p:nvSpPr>
          <p:cNvPr id="1225" name="Google Shape;1225;p115"/>
          <p:cNvSpPr txBox="1"/>
          <p:nvPr/>
        </p:nvSpPr>
        <p:spPr>
          <a:xfrm>
            <a:off x="132150" y="2690000"/>
            <a:ext cx="8902200" cy="22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</a:pPr>
            <a:r>
              <a:rPr b="1" lang="fr" sz="1800">
                <a:solidFill>
                  <a:srgbClr val="FF9623"/>
                </a:solidFill>
                <a:latin typeface="Calibri"/>
                <a:ea typeface="Calibri"/>
                <a:cs typeface="Calibri"/>
                <a:sym typeface="Calibri"/>
              </a:rPr>
              <a:t>Comment citer les clusters?</a:t>
            </a:r>
            <a:endParaRPr b="1" sz="1800">
              <a:solidFill>
                <a:srgbClr val="FF962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</a:rPr>
              <a:t>"The authors acknowledge the IRD i-Trop HPC at IRD Montpellier for providing HPC resources that have contributed to the research results reported within this paper. URL: http://bioinfo.ird.fr/ "</a:t>
            </a:r>
            <a:endParaRPr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</a:rPr>
              <a:t>“The authors acknowledge the CIRAD UMR-AGAP HPC (South Green Platform) at CIRAD montpellier for providing HPC resources that have contributed to the research results reported within this paper. URL:</a:t>
            </a:r>
            <a:endParaRPr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</a:rPr>
              <a:t>http://www.southgreen.fr”</a:t>
            </a:r>
            <a:endParaRPr/>
          </a:p>
        </p:txBody>
      </p:sp>
      <p:sp>
        <p:nvSpPr>
          <p:cNvPr id="1226" name="Google Shape;1226;p115"/>
          <p:cNvSpPr txBox="1"/>
          <p:nvPr/>
        </p:nvSpPr>
        <p:spPr>
          <a:xfrm>
            <a:off x="132150" y="788250"/>
            <a:ext cx="8902200" cy="18033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rgbClr val="FF9623"/>
                </a:solidFill>
                <a:latin typeface="Calibri"/>
                <a:ea typeface="Calibri"/>
                <a:cs typeface="Calibri"/>
                <a:sym typeface="Calibri"/>
              </a:rPr>
              <a:t>Comment citer Galaxy?</a:t>
            </a:r>
            <a:endParaRPr b="1" sz="1800">
              <a:solidFill>
                <a:srgbClr val="FF962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</a:rPr>
              <a:t>“The authors acknowledge the South Green Platform (http://www.southgreen.fr) for providing the galaxy instance (</a:t>
            </a:r>
            <a:r>
              <a:rPr lang="fr">
                <a:solidFill>
                  <a:srgbClr val="0000FF"/>
                </a:solidFill>
              </a:rPr>
              <a:t>http://bioinfo-inter.ird.fr:8080/</a:t>
            </a:r>
            <a:r>
              <a:rPr lang="fr">
                <a:solidFill>
                  <a:schemeClr val="dk1"/>
                </a:solidFill>
              </a:rPr>
              <a:t> or </a:t>
            </a:r>
            <a:r>
              <a:rPr lang="fr">
                <a:solidFill>
                  <a:srgbClr val="0000FF"/>
                </a:solidFill>
              </a:rPr>
              <a:t>http://galaxy.southgreen.fr/galaxy/</a:t>
            </a:r>
            <a:r>
              <a:rPr lang="fr">
                <a:solidFill>
                  <a:schemeClr val="dk1"/>
                </a:solidFill>
              </a:rPr>
              <a:t>) that have contributed to the research results reported within this paper.”</a:t>
            </a:r>
            <a:endParaRPr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</a:rPr>
              <a:t>	→ N’oubliez pas de citer aussi les outils utilisés !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ésultat de recherche d'images pour &quot;south green&quot;" id="1232" name="Google Shape;1232;p1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550" y="58528"/>
            <a:ext cx="1678018" cy="381356"/>
          </a:xfrm>
          <a:prstGeom prst="rect">
            <a:avLst/>
          </a:prstGeom>
          <a:noFill/>
          <a:ln>
            <a:noFill/>
          </a:ln>
        </p:spPr>
      </p:pic>
      <p:sp>
        <p:nvSpPr>
          <p:cNvPr id="1233" name="Google Shape;1233;p116"/>
          <p:cNvSpPr txBox="1"/>
          <p:nvPr/>
        </p:nvSpPr>
        <p:spPr>
          <a:xfrm>
            <a:off x="583463" y="29294"/>
            <a:ext cx="8876700" cy="4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400">
                <a:solidFill>
                  <a:srgbClr val="FF9623"/>
                </a:solidFill>
              </a:rPr>
              <a:t>Formateurs </a:t>
            </a:r>
            <a:endParaRPr b="1" sz="2400">
              <a:solidFill>
                <a:srgbClr val="FF9623"/>
              </a:solidFill>
            </a:endParaRPr>
          </a:p>
        </p:txBody>
      </p:sp>
      <p:pic>
        <p:nvPicPr>
          <p:cNvPr id="1234" name="Google Shape;1234;p1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63047" y="883313"/>
            <a:ext cx="450056" cy="600075"/>
          </a:xfrm>
          <a:prstGeom prst="rect">
            <a:avLst/>
          </a:prstGeom>
          <a:noFill/>
          <a:ln>
            <a:noFill/>
          </a:ln>
        </p:spPr>
      </p:pic>
      <p:sp>
        <p:nvSpPr>
          <p:cNvPr id="1235" name="Google Shape;1235;p116"/>
          <p:cNvSpPr txBox="1"/>
          <p:nvPr/>
        </p:nvSpPr>
        <p:spPr>
          <a:xfrm>
            <a:off x="810050" y="608238"/>
            <a:ext cx="4227900" cy="431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"/>
              <a:t>Christine Tranchant-Dubreuil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69138"/>
              </a:buClr>
              <a:buSzPts val="1400"/>
              <a:buChar char="●"/>
            </a:pPr>
            <a:r>
              <a:rPr b="1" lang="fr">
                <a:solidFill>
                  <a:srgbClr val="E69138"/>
                </a:solidFill>
              </a:rPr>
              <a:t>Sebastien Ravel </a:t>
            </a:r>
            <a:endParaRPr b="1">
              <a:solidFill>
                <a:srgbClr val="E69138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fr">
                <a:solidFill>
                  <a:schemeClr val="dk1"/>
                </a:solidFill>
              </a:rPr>
              <a:t>Alexis Dereeper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69138"/>
              </a:buClr>
              <a:buSzPts val="1400"/>
              <a:buChar char="●"/>
            </a:pPr>
            <a:r>
              <a:rPr b="1" lang="fr">
                <a:solidFill>
                  <a:srgbClr val="E69138"/>
                </a:solidFill>
              </a:rPr>
              <a:t>Jean-François Dufayard </a:t>
            </a:r>
            <a:endParaRPr b="1">
              <a:solidFill>
                <a:srgbClr val="E69138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"/>
              <a:t>Ndomassi Tando 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"/>
              <a:t>Bertrand Pitollat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69138"/>
              </a:buClr>
              <a:buSzPts val="1400"/>
              <a:buChar char="●"/>
            </a:pPr>
            <a:r>
              <a:rPr b="1" lang="fr">
                <a:solidFill>
                  <a:srgbClr val="E69138"/>
                </a:solidFill>
              </a:rPr>
              <a:t>François Sabot</a:t>
            </a:r>
            <a:endParaRPr b="1">
              <a:solidFill>
                <a:srgbClr val="E69138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69138"/>
              </a:buClr>
              <a:buSzPts val="1400"/>
              <a:buChar char="●"/>
            </a:pPr>
            <a:r>
              <a:rPr b="1" lang="fr">
                <a:solidFill>
                  <a:srgbClr val="E69138"/>
                </a:solidFill>
              </a:rPr>
              <a:t>Julie Orjuela-Bougnol</a:t>
            </a:r>
            <a:endParaRPr b="1">
              <a:solidFill>
                <a:srgbClr val="E69138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fr">
                <a:solidFill>
                  <a:schemeClr val="dk1"/>
                </a:solidFill>
              </a:rPr>
              <a:t>Gautier Sarah 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69138"/>
              </a:buClr>
              <a:buSzPts val="1400"/>
              <a:buChar char="●"/>
            </a:pPr>
            <a:r>
              <a:rPr b="1" lang="fr">
                <a:solidFill>
                  <a:srgbClr val="E69138"/>
                </a:solidFill>
              </a:rPr>
              <a:t>Aurore Comte</a:t>
            </a:r>
            <a:endParaRPr b="1">
              <a:solidFill>
                <a:srgbClr val="E69138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69138"/>
              </a:buClr>
              <a:buSzPts val="1400"/>
              <a:buChar char="●"/>
            </a:pPr>
            <a:r>
              <a:rPr b="1" lang="fr">
                <a:solidFill>
                  <a:srgbClr val="E69138"/>
                </a:solidFill>
              </a:rPr>
              <a:t>Marilyne Summo</a:t>
            </a:r>
            <a:endParaRPr b="1">
              <a:solidFill>
                <a:srgbClr val="E69138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69138"/>
              </a:buClr>
              <a:buSzPts val="1400"/>
              <a:buChar char="●"/>
            </a:pPr>
            <a:r>
              <a:rPr b="1" lang="fr">
                <a:solidFill>
                  <a:srgbClr val="E69138"/>
                </a:solidFill>
              </a:rPr>
              <a:t>Guilhem Sempere</a:t>
            </a:r>
            <a:endParaRPr b="1">
              <a:solidFill>
                <a:srgbClr val="E69138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69138"/>
              </a:buClr>
              <a:buSzPts val="1400"/>
              <a:buChar char="●"/>
            </a:pPr>
            <a:r>
              <a:rPr b="1" lang="fr">
                <a:solidFill>
                  <a:srgbClr val="E69138"/>
                </a:solidFill>
              </a:rPr>
              <a:t>Emmanuelle Beyne</a:t>
            </a:r>
            <a:endParaRPr b="1">
              <a:solidFill>
                <a:srgbClr val="E69138"/>
              </a:solidFill>
            </a:endParaRPr>
          </a:p>
        </p:txBody>
      </p:sp>
      <p:pic>
        <p:nvPicPr>
          <p:cNvPr id="1236" name="Google Shape;1236;p1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25169" y="2683663"/>
            <a:ext cx="518988" cy="600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7" name="Google Shape;1237;p1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25175" y="1686875"/>
            <a:ext cx="518975" cy="7275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8" name="Google Shape;1238;p1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433392" y="859193"/>
            <a:ext cx="502542" cy="6483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9" name="Google Shape;1239;p1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307999" y="859194"/>
            <a:ext cx="462459" cy="5478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0" name="Google Shape;1240;p11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307999" y="3555019"/>
            <a:ext cx="462459" cy="578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1" name="Google Shape;1241;p11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211944" y="1508511"/>
            <a:ext cx="596644" cy="42491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ésultat de recherche d'images pour &quot;DIADE&quot;" id="1242" name="Google Shape;1242;p11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897620" y="1032813"/>
            <a:ext cx="450056" cy="30109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ésultat de recherche d'images pour &quot;IPME&quot;" id="1243" name="Google Shape;1243;p116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908335" y="1897628"/>
            <a:ext cx="428625" cy="23483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ésultat de recherche d'images pour &quot;BGPI UMR&quot;" id="1244" name="Google Shape;1244;p116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4897619" y="2512083"/>
            <a:ext cx="450057" cy="2257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ésultat de recherche d'images pour &quot;AGAP&quot;" id="1245" name="Google Shape;1245;p116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4897620" y="3785733"/>
            <a:ext cx="450056" cy="25203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ésultat de recherche d'images pour &quot;cirad&quot;" id="1246" name="Google Shape;1246;p116"/>
          <p:cNvPicPr preferRelativeResize="0"/>
          <p:nvPr/>
        </p:nvPicPr>
        <p:blipFill rotWithShape="1">
          <a:blip r:embed="rId15">
            <a:alphaModFix/>
          </a:blip>
          <a:srcRect b="12804" l="6094" r="0" t="9591"/>
          <a:stretch/>
        </p:blipFill>
        <p:spPr>
          <a:xfrm>
            <a:off x="7837550" y="2432150"/>
            <a:ext cx="1299698" cy="4249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ésultat de recherche d'images pour &quot;INRA&quot;" id="1247" name="Google Shape;1247;p116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8117335" y="3418859"/>
            <a:ext cx="785862" cy="3225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8" name="Google Shape;1248;p116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5656841" y="2653172"/>
            <a:ext cx="462469" cy="5299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9" name="Google Shape;1249;p116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4824326" y="3008150"/>
            <a:ext cx="596644" cy="32251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ésultat de recherche d'images pour &quot;jean françois dufayard cirad&quot;" id="1250" name="Google Shape;1250;p116"/>
          <p:cNvPicPr preferRelativeResize="0"/>
          <p:nvPr/>
        </p:nvPicPr>
        <p:blipFill rotWithShape="1">
          <a:blip r:embed="rId19">
            <a:alphaModFix/>
          </a:blip>
          <a:srcRect b="0" l="7018" r="16365" t="0"/>
          <a:stretch/>
        </p:blipFill>
        <p:spPr>
          <a:xfrm>
            <a:off x="5636800" y="3518775"/>
            <a:ext cx="502550" cy="6595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1" name="Google Shape;1251;p116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7279729" y="2698177"/>
            <a:ext cx="519000" cy="6124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2" name="Google Shape;1252;p116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5589750" y="1683408"/>
            <a:ext cx="596650" cy="67208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ésultat de recherche d'images pour &quot;marilyne summo cirad&quot;" id="1253" name="Google Shape;1253;p116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6425163" y="3518783"/>
            <a:ext cx="519000" cy="51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4" name="Google Shape;1254;p116"/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7240904" y="1651462"/>
            <a:ext cx="596650" cy="8022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5" name="Google Shape;1255;p116"/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5636798" y="4276673"/>
            <a:ext cx="659500" cy="65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6" name="Google Shape;1256;p116"/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>
            <a:off x="4966321" y="4539996"/>
            <a:ext cx="381350" cy="381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ésultat de recherche d'images pour &quot;south green&quot;" id="1262" name="Google Shape;1262;p1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550" y="58528"/>
            <a:ext cx="1678018" cy="381356"/>
          </a:xfrm>
          <a:prstGeom prst="rect">
            <a:avLst/>
          </a:prstGeom>
          <a:noFill/>
          <a:ln>
            <a:noFill/>
          </a:ln>
        </p:spPr>
      </p:pic>
      <p:sp>
        <p:nvSpPr>
          <p:cNvPr id="1263" name="Google Shape;1263;p117"/>
          <p:cNvSpPr txBox="1"/>
          <p:nvPr/>
        </p:nvSpPr>
        <p:spPr>
          <a:xfrm>
            <a:off x="3443225" y="1492763"/>
            <a:ext cx="3823500" cy="29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/>
              <a:t>South Green</a:t>
            </a:r>
            <a:r>
              <a:rPr lang="fr" sz="1800"/>
              <a:t> : </a:t>
            </a:r>
            <a:r>
              <a:rPr b="1" lang="fr" sz="1800" u="sng">
                <a:solidFill>
                  <a:schemeClr val="hlink"/>
                </a:solidFill>
                <a:hlinkClick r:id="rId4"/>
              </a:rPr>
              <a:t>@green_bioinfo</a:t>
            </a:r>
            <a:endParaRPr b="1" sz="1800" u="sng">
              <a:solidFill>
                <a:schemeClr val="hlink"/>
              </a:solidFill>
              <a:hlinkClick r:id="rId5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/>
              <a:t>I-Trop</a:t>
            </a:r>
            <a:r>
              <a:rPr lang="fr" sz="1800"/>
              <a:t> : </a:t>
            </a:r>
            <a:r>
              <a:rPr b="1" lang="fr" sz="1800" u="sng">
                <a:solidFill>
                  <a:schemeClr val="hlink"/>
                </a:solidFill>
                <a:hlinkClick r:id="rId6"/>
              </a:rPr>
              <a:t>@ItropBioinfo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/>
              <a:t>Galaxy Project</a:t>
            </a:r>
            <a:r>
              <a:rPr lang="fr" sz="1800"/>
              <a:t> : </a:t>
            </a:r>
            <a:r>
              <a:rPr b="1" lang="fr" sz="1800" u="sng">
                <a:solidFill>
                  <a:schemeClr val="hlink"/>
                </a:solidFill>
                <a:hlinkClick r:id="rId7"/>
              </a:rPr>
              <a:t>@galaxyproject</a:t>
            </a:r>
            <a:endParaRPr b="1" sz="1800" u="sng">
              <a:solidFill>
                <a:schemeClr val="hlink"/>
              </a:solidFill>
              <a:hlinkClick r:id="rId8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uFill>
                <a:noFill/>
              </a:uFill>
              <a:hlinkClick r:id="rId9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1264" name="Google Shape;1264;p117"/>
          <p:cNvPicPr preferRelativeResize="0"/>
          <p:nvPr/>
        </p:nvPicPr>
        <p:blipFill rotWithShape="1">
          <a:blip r:embed="rId10">
            <a:alphaModFix/>
          </a:blip>
          <a:srcRect b="4172" l="0" r="0" t="19416"/>
          <a:stretch/>
        </p:blipFill>
        <p:spPr>
          <a:xfrm>
            <a:off x="1877275" y="2263688"/>
            <a:ext cx="1508050" cy="115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5" name="Google Shape;1265;p11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965978" y="3278397"/>
            <a:ext cx="1330675" cy="1330706"/>
          </a:xfrm>
          <a:prstGeom prst="rect">
            <a:avLst/>
          </a:prstGeom>
          <a:noFill/>
          <a:ln>
            <a:noFill/>
          </a:ln>
        </p:spPr>
      </p:pic>
      <p:sp>
        <p:nvSpPr>
          <p:cNvPr id="1266" name="Google Shape;1266;p117"/>
          <p:cNvSpPr/>
          <p:nvPr/>
        </p:nvSpPr>
        <p:spPr>
          <a:xfrm>
            <a:off x="1881300" y="29248"/>
            <a:ext cx="7262700" cy="525000"/>
          </a:xfrm>
          <a:prstGeom prst="rect">
            <a:avLst/>
          </a:prstGeom>
          <a:solidFill>
            <a:srgbClr val="F7964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2400">
                <a:solidFill>
                  <a:srgbClr val="FFFFFF"/>
                </a:solidFill>
              </a:rPr>
              <a:t>SUIVEZ NOUS SUR TWITTER !</a:t>
            </a:r>
            <a:endParaRPr b="1"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67" name="Google Shape;1267;p117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365823" y="178675"/>
            <a:ext cx="1678024" cy="13648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8" name="Google Shape;1268;p117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965963" y="1044840"/>
            <a:ext cx="1330690" cy="115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3" name="Shape 1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4" name="Google Shape;1274;p118"/>
          <p:cNvSpPr txBox="1"/>
          <p:nvPr/>
        </p:nvSpPr>
        <p:spPr>
          <a:xfrm>
            <a:off x="997275" y="1525519"/>
            <a:ext cx="7447800" cy="9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</a:pPr>
            <a:r>
              <a:rPr b="1" lang="fr" sz="4800">
                <a:solidFill>
                  <a:srgbClr val="FF9623"/>
                </a:solidFill>
                <a:latin typeface="Calibri"/>
                <a:ea typeface="Calibri"/>
                <a:cs typeface="Calibri"/>
                <a:sym typeface="Calibri"/>
              </a:rPr>
              <a:t>Merci pour votre attention !</a:t>
            </a:r>
            <a:endParaRPr b="1" sz="4800">
              <a:solidFill>
                <a:srgbClr val="FF9623"/>
              </a:solidFill>
            </a:endParaRPr>
          </a:p>
        </p:txBody>
      </p:sp>
      <p:pic>
        <p:nvPicPr>
          <p:cNvPr descr="Résultat de recherche d'images pour &quot;south green&quot;" id="1275" name="Google Shape;1275;p1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550" y="58528"/>
            <a:ext cx="1678018" cy="3813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6" name="Google Shape;1276;p1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4825" y="3415782"/>
            <a:ext cx="1523162" cy="532913"/>
          </a:xfrm>
          <a:prstGeom prst="rect">
            <a:avLst/>
          </a:prstGeom>
          <a:noFill/>
          <a:ln>
            <a:noFill/>
          </a:ln>
        </p:spPr>
      </p:pic>
      <p:sp>
        <p:nvSpPr>
          <p:cNvPr id="1277" name="Google Shape;1277;p118"/>
          <p:cNvSpPr txBox="1"/>
          <p:nvPr/>
        </p:nvSpPr>
        <p:spPr>
          <a:xfrm>
            <a:off x="3149650" y="3446138"/>
            <a:ext cx="5813400" cy="71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dk1"/>
                </a:solidFill>
              </a:rPr>
              <a:t>		 	 	 		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dk1"/>
                </a:solidFill>
              </a:rPr>
              <a:t>			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dk1"/>
                </a:solidFill>
              </a:rPr>
              <a:t>				</a:t>
            </a:r>
            <a:endParaRPr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dk1"/>
                </a:solidFill>
              </a:rPr>
              <a:t>					</a:t>
            </a:r>
            <a:endParaRPr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dk1"/>
                </a:solidFill>
              </a:rPr>
              <a:t>						</a:t>
            </a:r>
            <a:endParaRPr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</a:rPr>
              <a:t>Le matériel pédagogique utilisé pour ces enseignements est mis à disposition selon les termes de la licence Creative Commons Attribution - Pas d’Utilisation Commerciale - Partage dans les Mêmes Conditions (BY-NC-SA) 4.0 International:</a:t>
            </a:r>
            <a:endParaRPr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u="sng">
                <a:solidFill>
                  <a:schemeClr val="hlink"/>
                </a:solidFill>
                <a:hlinkClick r:id="rId5"/>
              </a:rPr>
              <a:t>http://creativecommons.org/licenses/by-nc-sa/4.0/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dk1"/>
                </a:solidFill>
              </a:rPr>
              <a:t>					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dk1"/>
                </a:solidFill>
              </a:rPr>
              <a:t>				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dk1"/>
                </a:solidFill>
              </a:rPr>
              <a:t>			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dk1"/>
                </a:solidFill>
              </a:rPr>
              <a:t>		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ésultat de recherche d'images pour &quot;south green&quot;" id="368" name="Google Shape;368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92400" y="84563"/>
            <a:ext cx="3172850" cy="721106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p47"/>
          <p:cNvSpPr txBox="1"/>
          <p:nvPr/>
        </p:nvSpPr>
        <p:spPr>
          <a:xfrm>
            <a:off x="596525" y="1000100"/>
            <a:ext cx="8109000" cy="10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859B"/>
              </a:buClr>
              <a:buSzPts val="1500"/>
              <a:buFont typeface="Arial"/>
              <a:buNone/>
            </a:pPr>
            <a:r>
              <a:rPr b="1" lang="fr" sz="5500">
                <a:solidFill>
                  <a:srgbClr val="FF9623"/>
                </a:solidFill>
              </a:rPr>
              <a:t>Workflow Manager</a:t>
            </a:r>
            <a:endParaRPr b="1" i="0" sz="5500" u="none" cap="none" strike="noStrike">
              <a:solidFill>
                <a:srgbClr val="FF962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0" name="Google Shape;370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0300" y="4455712"/>
            <a:ext cx="570206" cy="49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03676" y="4579428"/>
            <a:ext cx="842471" cy="250547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59316" y="4555709"/>
            <a:ext cx="726782" cy="29798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4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799267" y="4590491"/>
            <a:ext cx="984488" cy="22841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4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796925" y="4536541"/>
            <a:ext cx="726778" cy="336321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47"/>
          <p:cNvSpPr txBox="1"/>
          <p:nvPr/>
        </p:nvSpPr>
        <p:spPr>
          <a:xfrm>
            <a:off x="2711400" y="2940938"/>
            <a:ext cx="3585300" cy="33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www.southgreen.fr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https://southgreenplatform.github.io/trainings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6" name="Google Shape;376;p4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742475" y="3648963"/>
            <a:ext cx="1523162" cy="5329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47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927250" y="2179975"/>
            <a:ext cx="2636097" cy="56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4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662475" y="2058525"/>
            <a:ext cx="2554275" cy="804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48"/>
          <p:cNvSpPr/>
          <p:nvPr/>
        </p:nvSpPr>
        <p:spPr>
          <a:xfrm>
            <a:off x="162900" y="1143206"/>
            <a:ext cx="8766900" cy="357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859B"/>
              </a:buClr>
              <a:buSzPts val="600"/>
              <a:buFont typeface="Calibri"/>
              <a:buNone/>
            </a:pPr>
            <a:r>
              <a:rPr b="1" i="0" lang="fr" sz="2400" u="none" cap="none" strike="noStrike">
                <a:solidFill>
                  <a:srgbClr val="FF9623"/>
                </a:solidFill>
                <a:latin typeface="Calibri"/>
                <a:ea typeface="Calibri"/>
                <a:cs typeface="Calibri"/>
                <a:sym typeface="Calibri"/>
              </a:rPr>
              <a:t>objectifs</a:t>
            </a:r>
            <a:r>
              <a:rPr b="1" lang="fr" sz="2400">
                <a:solidFill>
                  <a:srgbClr val="FF9623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>
              <a:solidFill>
                <a:srgbClr val="FF9623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600"/>
              <a:buFont typeface="Calibri"/>
              <a:buNone/>
            </a:pPr>
            <a:r>
              <a:rPr b="0" i="0" lang="f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b="1" lang="fr" sz="2200">
                <a:solidFill>
                  <a:srgbClr val="2FB446"/>
                </a:solidFill>
                <a:latin typeface="Calibri"/>
                <a:ea typeface="Calibri"/>
                <a:cs typeface="Calibri"/>
                <a:sym typeface="Calibri"/>
              </a:rPr>
              <a:t>Utiliser les gestionnaires de Workflow de South Green afin de construire de manière automatique vos propres pipelines.</a:t>
            </a:r>
            <a:endParaRPr b="1" i="0" sz="2400" u="none" cap="none" strike="noStrike">
              <a:solidFill>
                <a:srgbClr val="E6B9A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859C"/>
              </a:buClr>
              <a:buSzPts val="600"/>
              <a:buFont typeface="Calibri"/>
              <a:buNone/>
            </a:pPr>
            <a:r>
              <a:t/>
            </a:r>
            <a:endParaRPr b="1" sz="2400">
              <a:solidFill>
                <a:srgbClr val="FF962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859C"/>
              </a:buClr>
              <a:buSzPts val="600"/>
              <a:buFont typeface="Calibri"/>
              <a:buNone/>
            </a:pPr>
            <a:r>
              <a:rPr b="1" i="0" lang="fr" sz="2400" u="none" cap="none" strike="noStrike">
                <a:solidFill>
                  <a:srgbClr val="FF9623"/>
                </a:solidFill>
                <a:latin typeface="Calibri"/>
                <a:ea typeface="Calibri"/>
                <a:cs typeface="Calibri"/>
                <a:sym typeface="Calibri"/>
              </a:rPr>
              <a:t>Applications</a:t>
            </a:r>
            <a:endParaRPr b="1" i="0" sz="2400" u="none" cap="none" strike="noStrike">
              <a:solidFill>
                <a:srgbClr val="FF962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859C"/>
              </a:buClr>
              <a:buSzPts val="600"/>
              <a:buFont typeface="Calibri"/>
              <a:buNone/>
            </a:pPr>
            <a:r>
              <a:t/>
            </a:r>
            <a:endParaRPr b="1" sz="800">
              <a:solidFill>
                <a:srgbClr val="FF962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859C"/>
              </a:buClr>
              <a:buSzPts val="600"/>
              <a:buFont typeface="Calibri"/>
              <a:buNone/>
            </a:pPr>
            <a:r>
              <a:rPr lang="fr" sz="1600"/>
              <a:t>Tout savoir sur les 2 principaux gestionnaires de workflow</a:t>
            </a:r>
            <a:endParaRPr sz="1600"/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fr" sz="1600"/>
              <a:t>Utiliser les outils</a:t>
            </a:r>
            <a:endParaRPr sz="1600"/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fr" sz="1600"/>
              <a:t>Construire son propre workflow</a:t>
            </a:r>
            <a:endParaRPr sz="1600"/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fr" sz="1600"/>
              <a:t>Pratiquer sur un même cas d’utilisation : Appel de SNPs à partir de reads Illumina de 3 échantillons</a:t>
            </a:r>
            <a:endParaRPr sz="1600"/>
          </a:p>
        </p:txBody>
      </p:sp>
      <p:sp>
        <p:nvSpPr>
          <p:cNvPr id="385" name="Google Shape;385;p48"/>
          <p:cNvSpPr/>
          <p:nvPr/>
        </p:nvSpPr>
        <p:spPr>
          <a:xfrm>
            <a:off x="6716713" y="57150"/>
            <a:ext cx="1752600" cy="491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Résultat de recherche d'images pour &quot;happy&quot;" id="386" name="Google Shape;386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38450" y="673250"/>
            <a:ext cx="1442624" cy="75871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ésultat de recherche d'images pour &quot;south green&quot;" id="387" name="Google Shape;387;p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6550" y="58528"/>
            <a:ext cx="1678018" cy="381356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p48"/>
          <p:cNvSpPr/>
          <p:nvPr/>
        </p:nvSpPr>
        <p:spPr>
          <a:xfrm>
            <a:off x="1881300" y="29248"/>
            <a:ext cx="7262700" cy="519600"/>
          </a:xfrm>
          <a:prstGeom prst="rect">
            <a:avLst/>
          </a:prstGeom>
          <a:solidFill>
            <a:srgbClr val="F79646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"/>
              <a:buFont typeface="Calibri"/>
              <a:buNone/>
            </a:pPr>
            <a:r>
              <a:rPr b="1" lang="fr" sz="3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Objectifs de la formation</a:t>
            </a:r>
            <a:endParaRPr/>
          </a:p>
        </p:txBody>
      </p:sp>
      <p:pic>
        <p:nvPicPr>
          <p:cNvPr descr="Résultat de recherche d'images pour &quot;south green&quot;" id="389" name="Google Shape;389;p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05400" y="3136972"/>
            <a:ext cx="1678018" cy="3813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odèle par défaut">
  <a:themeElements>
    <a:clrScheme name="Aspect">
      <a:dk1>
        <a:srgbClr val="000000"/>
      </a:dk1>
      <a:lt1>
        <a:srgbClr val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Thème Office">
  <a:themeElements>
    <a:clrScheme name="Bureau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Thème Office">
  <a:themeElements>
    <a:clrScheme name="Bureau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